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
  </p:notesMasterIdLst>
  <p:handoutMasterIdLst>
    <p:handoutMasterId r:id="rId5"/>
  </p:handoutMasterIdLst>
  <p:sldIdLst>
    <p:sldId id="282" r:id="rId2"/>
    <p:sldId id="283" r:id="rId3"/>
  </p:sldIdLst>
  <p:sldSz cx="9144000" cy="6858000" type="screen4x3"/>
  <p:notesSz cx="6805613"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57777"/>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보통 스타일 1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밝은 스타일 3 - 강조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보통 스타일 4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11" autoAdjust="0"/>
  </p:normalViewPr>
  <p:slideViewPr>
    <p:cSldViewPr>
      <p:cViewPr>
        <p:scale>
          <a:sx n="100" d="100"/>
          <a:sy n="100" d="100"/>
        </p:scale>
        <p:origin x="-1632" y="-5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3" y="5"/>
            <a:ext cx="2949099" cy="496967"/>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sz="quarter" idx="1"/>
          </p:nvPr>
        </p:nvSpPr>
        <p:spPr>
          <a:xfrm>
            <a:off x="3854942" y="5"/>
            <a:ext cx="2949099" cy="496967"/>
          </a:xfrm>
          <a:prstGeom prst="rect">
            <a:avLst/>
          </a:prstGeom>
        </p:spPr>
        <p:txBody>
          <a:bodyPr vert="horz" lIns="91440" tIns="45720" rIns="91440" bIns="45720" rtlCol="0"/>
          <a:lstStyle>
            <a:lvl1pPr algn="r">
              <a:defRPr sz="1200"/>
            </a:lvl1pPr>
          </a:lstStyle>
          <a:p>
            <a:fld id="{04885F3F-41EC-480B-B2F3-B687AB8B6B1B}" type="datetimeFigureOut">
              <a:rPr lang="ko-KR" altLang="en-US" smtClean="0"/>
              <a:pPr/>
              <a:t>2015-02-03</a:t>
            </a:fld>
            <a:endParaRPr lang="ko-KR" altLang="en-US" dirty="0"/>
          </a:p>
        </p:txBody>
      </p:sp>
      <p:sp>
        <p:nvSpPr>
          <p:cNvPr id="4" name="바닥글 개체 틀 3"/>
          <p:cNvSpPr>
            <a:spLocks noGrp="1"/>
          </p:cNvSpPr>
          <p:nvPr>
            <p:ph type="ftr" sz="quarter" idx="2"/>
          </p:nvPr>
        </p:nvSpPr>
        <p:spPr>
          <a:xfrm>
            <a:off x="3" y="9440651"/>
            <a:ext cx="2949099" cy="496967"/>
          </a:xfrm>
          <a:prstGeom prst="rect">
            <a:avLst/>
          </a:prstGeom>
        </p:spPr>
        <p:txBody>
          <a:bodyPr vert="horz" lIns="91440" tIns="45720" rIns="91440" bIns="45720" rtlCol="0" anchor="b"/>
          <a:lstStyle>
            <a:lvl1pPr algn="l">
              <a:defRPr sz="1200"/>
            </a:lvl1pPr>
          </a:lstStyle>
          <a:p>
            <a:endParaRPr lang="ko-KR" altLang="en-US" dirty="0"/>
          </a:p>
        </p:txBody>
      </p:sp>
      <p:sp>
        <p:nvSpPr>
          <p:cNvPr id="5" name="슬라이드 번호 개체 틀 4"/>
          <p:cNvSpPr>
            <a:spLocks noGrp="1"/>
          </p:cNvSpPr>
          <p:nvPr>
            <p:ph type="sldNum" sz="quarter" idx="3"/>
          </p:nvPr>
        </p:nvSpPr>
        <p:spPr>
          <a:xfrm>
            <a:off x="3854942" y="9440651"/>
            <a:ext cx="2949099" cy="496967"/>
          </a:xfrm>
          <a:prstGeom prst="rect">
            <a:avLst/>
          </a:prstGeom>
        </p:spPr>
        <p:txBody>
          <a:bodyPr vert="horz" lIns="91440" tIns="45720" rIns="91440" bIns="45720" rtlCol="0" anchor="b"/>
          <a:lstStyle>
            <a:lvl1pPr algn="r">
              <a:defRPr sz="1200"/>
            </a:lvl1pPr>
          </a:lstStyle>
          <a:p>
            <a:fld id="{3172778E-6736-4697-ABC8-D40A1DDA86E1}" type="slidenum">
              <a:rPr lang="ko-KR" altLang="en-US" smtClean="0"/>
              <a:pPr/>
              <a:t>‹#›</a:t>
            </a:fld>
            <a:endParaRPr lang="ko-KR" altLang="en-US" dirty="0"/>
          </a:p>
        </p:txBody>
      </p:sp>
    </p:spTree>
    <p:extLst>
      <p:ext uri="{BB962C8B-B14F-4D97-AF65-F5344CB8AC3E}">
        <p14:creationId xmlns:p14="http://schemas.microsoft.com/office/powerpoint/2010/main" val="36143335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3" y="5"/>
            <a:ext cx="2949099" cy="496967"/>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54942" y="5"/>
            <a:ext cx="2949099" cy="496967"/>
          </a:xfrm>
          <a:prstGeom prst="rect">
            <a:avLst/>
          </a:prstGeom>
        </p:spPr>
        <p:txBody>
          <a:bodyPr vert="horz" lIns="91440" tIns="45720" rIns="91440" bIns="45720" rtlCol="0"/>
          <a:lstStyle>
            <a:lvl1pPr algn="r">
              <a:defRPr sz="1200"/>
            </a:lvl1pPr>
          </a:lstStyle>
          <a:p>
            <a:fld id="{E950210B-B288-4FC7-B2BA-C58DA600DFDB}" type="datetimeFigureOut">
              <a:rPr lang="ko-KR" altLang="en-US" smtClean="0"/>
              <a:pPr/>
              <a:t>2015-02-03</a:t>
            </a:fld>
            <a:endParaRPr lang="ko-KR" altLang="en-US" dirty="0"/>
          </a:p>
        </p:txBody>
      </p:sp>
      <p:sp>
        <p:nvSpPr>
          <p:cNvPr id="4" name="슬라이드 이미지 개체 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3" y="9440651"/>
            <a:ext cx="2949099" cy="49696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54942" y="9440651"/>
            <a:ext cx="2949099" cy="496967"/>
          </a:xfrm>
          <a:prstGeom prst="rect">
            <a:avLst/>
          </a:prstGeom>
        </p:spPr>
        <p:txBody>
          <a:bodyPr vert="horz" lIns="91440" tIns="45720" rIns="91440" bIns="45720" rtlCol="0" anchor="b"/>
          <a:lstStyle>
            <a:lvl1pPr algn="r">
              <a:defRPr sz="1200"/>
            </a:lvl1pPr>
          </a:lstStyle>
          <a:p>
            <a:fld id="{766CBF90-6970-4852-8628-5AFEA9BDCAD8}" type="slidenum">
              <a:rPr lang="ko-KR" altLang="en-US" smtClean="0"/>
              <a:pPr/>
              <a:t>‹#›</a:t>
            </a:fld>
            <a:endParaRPr lang="ko-KR" altLang="en-US" dirty="0"/>
          </a:p>
        </p:txBody>
      </p:sp>
    </p:spTree>
    <p:extLst>
      <p:ext uri="{BB962C8B-B14F-4D97-AF65-F5344CB8AC3E}">
        <p14:creationId xmlns:p14="http://schemas.microsoft.com/office/powerpoint/2010/main" val="255308789"/>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75422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19163" y="746125"/>
            <a:ext cx="4967287" cy="3725863"/>
          </a:xfrm>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A704A30-61D8-4E07-8B24-B9603132E32C}" type="datetime1">
              <a:rPr lang="ko-KR" altLang="en-US" smtClean="0"/>
              <a:pPr/>
              <a:t>2015-02-03</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206482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C0E6107-2FF1-42D5-A427-21EF8A700A1C}" type="datetime1">
              <a:rPr lang="ko-KR" altLang="en-US" smtClean="0"/>
              <a:pPr/>
              <a:t>2015-02-03</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94314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2A1597C-CB9E-4FF7-84B2-9B1068A8B7BF}" type="datetime1">
              <a:rPr lang="ko-KR" altLang="en-US" smtClean="0"/>
              <a:pPr/>
              <a:t>2015-02-03</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301960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B4070B8-D0AD-4D96-A222-D379C9A78AEC}" type="datetime1">
              <a:rPr lang="ko-KR" altLang="en-US" smtClean="0"/>
              <a:pPr/>
              <a:t>2015-02-03</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213487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1B4725F1-EF33-4421-83AC-2C87A5B449EE}" type="datetime1">
              <a:rPr lang="ko-KR" altLang="en-US" smtClean="0"/>
              <a:pPr/>
              <a:t>2015-02-03</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255481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AA4AFE62-6069-464B-9A99-4B43E5EBBF82}" type="datetime1">
              <a:rPr lang="ko-KR" altLang="en-US" smtClean="0"/>
              <a:pPr/>
              <a:t>2015-02-03</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410353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CDE8F90-FAC9-41EC-89A7-1C6112BCEFD4}" type="datetime1">
              <a:rPr lang="ko-KR" altLang="en-US" smtClean="0"/>
              <a:pPr/>
              <a:t>2015-02-03</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408766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14D99DAE-23BF-491D-AE60-31D9924E0DB1}" type="datetime1">
              <a:rPr lang="ko-KR" altLang="en-US" smtClean="0"/>
              <a:pPr/>
              <a:t>2015-02-03</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214839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7732E6A-A43C-466F-A501-84689C54F226}" type="datetime1">
              <a:rPr lang="ko-KR" altLang="en-US" smtClean="0"/>
              <a:pPr/>
              <a:t>2015-02-03</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409502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01D8A89-19F5-4844-8631-B1F00B7AC42C}" type="datetime1">
              <a:rPr lang="ko-KR" altLang="en-US" smtClean="0"/>
              <a:pPr/>
              <a:t>2015-02-03</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50984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7137EA6-B75C-4979-91A6-4996480F7CD1}" type="datetime1">
              <a:rPr lang="ko-KR" altLang="en-US" smtClean="0"/>
              <a:pPr/>
              <a:t>2015-02-03</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422566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F2BA9-3CDB-4E2B-8919-0158F0F19979}" type="datetime1">
              <a:rPr lang="ko-KR" altLang="en-US" smtClean="0"/>
              <a:pPr/>
              <a:t>2015-02-03</a:t>
            </a:fld>
            <a:endParaRPr lang="ko-KR" altLang="en-US" dirty="0"/>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89165-6266-41D5-A28E-47AEDB490DA3}" type="slidenum">
              <a:rPr lang="ko-KR" altLang="en-US" smtClean="0"/>
              <a:pPr/>
              <a:t>‹#›</a:t>
            </a:fld>
            <a:endParaRPr lang="ko-KR" altLang="en-US" dirty="0"/>
          </a:p>
        </p:txBody>
      </p:sp>
    </p:spTree>
    <p:extLst>
      <p:ext uri="{BB962C8B-B14F-4D97-AF65-F5344CB8AC3E}">
        <p14:creationId xmlns:p14="http://schemas.microsoft.com/office/powerpoint/2010/main" val="231752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27"/>
          <p:cNvSpPr/>
          <p:nvPr/>
        </p:nvSpPr>
        <p:spPr>
          <a:xfrm>
            <a:off x="43898" y="132183"/>
            <a:ext cx="4509864" cy="6624735"/>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dirty="0">
              <a:solidFill>
                <a:srgbClr val="7030A0"/>
              </a:solidFill>
            </a:endParaRPr>
          </a:p>
        </p:txBody>
      </p:sp>
      <p:sp>
        <p:nvSpPr>
          <p:cNvPr id="52" name="TextBox 14"/>
          <p:cNvSpPr txBox="1">
            <a:spLocks noGrp="1" noChangeArrowheads="1"/>
          </p:cNvSpPr>
          <p:nvPr>
            <p:ph sz="half" idx="1"/>
          </p:nvPr>
        </p:nvSpPr>
        <p:spPr bwMode="auto">
          <a:xfrm>
            <a:off x="4707671" y="116632"/>
            <a:ext cx="4267433" cy="338554"/>
          </a:xfrm>
          <a:prstGeom prst="rect">
            <a:avLst/>
          </a:prstGeom>
          <a:solidFill>
            <a:schemeClr val="accent3">
              <a:lumMod val="75000"/>
            </a:schemeClr>
          </a:solidFill>
          <a:ln w="38100">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a:buNone/>
              <a:defRPr/>
            </a:pPr>
            <a:r>
              <a:rPr lang="en-US" altLang="ko-KR" sz="1600" b="1" dirty="0" smtClean="0">
                <a:solidFill>
                  <a:schemeClr val="bg1"/>
                </a:solidFill>
                <a:effectLst>
                  <a:outerShdw blurRad="38100" dist="38100" dir="2700000" algn="tl">
                    <a:srgbClr val="000000">
                      <a:alpha val="43137"/>
                    </a:srgbClr>
                  </a:outerShdw>
                </a:effectLst>
                <a:latin typeface="+mn-ea"/>
              </a:rPr>
              <a:t>2 types of Marseille </a:t>
            </a:r>
            <a:r>
              <a:rPr lang="en-US" altLang="ko-KR" sz="1600" b="1" dirty="0">
                <a:solidFill>
                  <a:schemeClr val="bg1"/>
                </a:solidFill>
                <a:effectLst>
                  <a:outerShdw blurRad="38100" dist="38100" dir="2700000" algn="tl">
                    <a:srgbClr val="000000">
                      <a:alpha val="43137"/>
                    </a:srgbClr>
                  </a:outerShdw>
                </a:effectLst>
                <a:latin typeface="+mn-ea"/>
              </a:rPr>
              <a:t>Olive Cleansing</a:t>
            </a:r>
            <a:r>
              <a:rPr kumimoji="0" lang="ko-KR" altLang="en-US" sz="1600" b="1" dirty="0" smtClean="0">
                <a:solidFill>
                  <a:schemeClr val="bg1"/>
                </a:solidFill>
                <a:effectLst>
                  <a:outerShdw blurRad="38100" dist="38100" dir="2700000" algn="tl">
                    <a:srgbClr val="000000">
                      <a:alpha val="43137"/>
                    </a:srgbClr>
                  </a:outerShdw>
                </a:effectLst>
                <a:latin typeface="+mn-ea"/>
              </a:rPr>
              <a:t> </a:t>
            </a:r>
            <a:r>
              <a:rPr kumimoji="0" lang="en-US" altLang="ko-KR" sz="1600" b="1" dirty="0" smtClean="0">
                <a:solidFill>
                  <a:schemeClr val="bg1"/>
                </a:solidFill>
                <a:effectLst>
                  <a:outerShdw blurRad="38100" dist="38100" dir="2700000" algn="tl">
                    <a:srgbClr val="000000">
                      <a:alpha val="43137"/>
                    </a:srgbClr>
                  </a:outerShdw>
                </a:effectLst>
                <a:latin typeface="+mn-ea"/>
              </a:rPr>
              <a:t>Oil</a:t>
            </a:r>
            <a:endParaRPr kumimoji="0" lang="ko-KR" altLang="en-US" sz="1600" b="1" dirty="0">
              <a:solidFill>
                <a:schemeClr val="bg1"/>
              </a:solidFill>
              <a:effectLst>
                <a:outerShdw blurRad="38100" dist="38100" dir="2700000" algn="tl">
                  <a:srgbClr val="000000">
                    <a:alpha val="43137"/>
                  </a:srgbClr>
                </a:outerShdw>
              </a:effectLst>
              <a:latin typeface="+mn-ea"/>
            </a:endParaRPr>
          </a:p>
        </p:txBody>
      </p:sp>
      <p:sp>
        <p:nvSpPr>
          <p:cNvPr id="20" name="직사각형 19"/>
          <p:cNvSpPr/>
          <p:nvPr/>
        </p:nvSpPr>
        <p:spPr>
          <a:xfrm>
            <a:off x="167490" y="332656"/>
            <a:ext cx="4212468" cy="434863"/>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algn="ctr">
              <a:lnSpc>
                <a:spcPct val="115000"/>
              </a:lnSpc>
              <a:defRPr/>
            </a:pPr>
            <a:r>
              <a:rPr lang="en-US" altLang="ko-KR" sz="1400" b="1" dirty="0" smtClean="0">
                <a:solidFill>
                  <a:schemeClr val="tx1"/>
                </a:solidFill>
              </a:rPr>
              <a:t>NEW! </a:t>
            </a:r>
            <a:r>
              <a:rPr lang="en-US" altLang="ko-KR" sz="1400" b="1" dirty="0" smtClean="0">
                <a:solidFill>
                  <a:schemeClr val="tx1"/>
                </a:solidFill>
              </a:rPr>
              <a:t>Marseille Olive Cleansing Line</a:t>
            </a:r>
            <a:endParaRPr lang="en-US" altLang="ko-KR" sz="1400" b="1" dirty="0">
              <a:solidFill>
                <a:schemeClr val="tx1"/>
              </a:solidFill>
            </a:endParaRPr>
          </a:p>
        </p:txBody>
      </p:sp>
      <p:sp>
        <p:nvSpPr>
          <p:cNvPr id="62" name="TextBox 14"/>
          <p:cNvSpPr txBox="1">
            <a:spLocks noGrp="1" noChangeArrowheads="1"/>
          </p:cNvSpPr>
          <p:nvPr>
            <p:ph sz="half" idx="1"/>
          </p:nvPr>
        </p:nvSpPr>
        <p:spPr bwMode="auto">
          <a:xfrm>
            <a:off x="140007" y="3512041"/>
            <a:ext cx="4267433" cy="276999"/>
          </a:xfrm>
          <a:prstGeom prst="rect">
            <a:avLst/>
          </a:prstGeom>
          <a:solidFill>
            <a:schemeClr val="accent3">
              <a:lumMod val="75000"/>
            </a:schemeClr>
          </a:solidFill>
          <a:ln w="38100">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a:buNone/>
              <a:defRPr/>
            </a:pPr>
            <a:r>
              <a:rPr lang="en-US" altLang="ko-KR" sz="1200" b="1" dirty="0" smtClean="0">
                <a:solidFill>
                  <a:schemeClr val="bg1"/>
                </a:solidFill>
                <a:latin typeface="Ebrima" pitchFamily="2" charset="0"/>
                <a:ea typeface="Ebrima" pitchFamily="2" charset="0"/>
                <a:cs typeface="Ebrima" pitchFamily="2" charset="0"/>
              </a:rPr>
              <a:t>Common Ingredients of Marseille </a:t>
            </a:r>
            <a:r>
              <a:rPr lang="en-US" altLang="ko-KR" sz="1200" b="1" dirty="0">
                <a:solidFill>
                  <a:schemeClr val="bg1"/>
                </a:solidFill>
                <a:latin typeface="Ebrima" pitchFamily="2" charset="0"/>
                <a:ea typeface="Ebrima" pitchFamily="2" charset="0"/>
                <a:cs typeface="Ebrima" pitchFamily="2" charset="0"/>
              </a:rPr>
              <a:t>Olive Cleansing</a:t>
            </a:r>
            <a:endParaRPr kumimoji="0" lang="ko-KR" altLang="en-US" sz="1200" b="1" dirty="0">
              <a:solidFill>
                <a:schemeClr val="bg1"/>
              </a:solidFill>
              <a:effectLst>
                <a:outerShdw blurRad="38100" dist="38100" dir="2700000" algn="tl">
                  <a:srgbClr val="000000">
                    <a:alpha val="43137"/>
                  </a:srgbClr>
                </a:outerShdw>
              </a:effectLst>
              <a:latin typeface="Ebrima" pitchFamily="2" charset="0"/>
              <a:cs typeface="Ebrima" pitchFamily="2" charset="0"/>
            </a:endParaRPr>
          </a:p>
        </p:txBody>
      </p:sp>
      <p:sp>
        <p:nvSpPr>
          <p:cNvPr id="10" name="TextBox 9"/>
          <p:cNvSpPr txBox="1"/>
          <p:nvPr/>
        </p:nvSpPr>
        <p:spPr>
          <a:xfrm>
            <a:off x="179512" y="900009"/>
            <a:ext cx="4392488" cy="800219"/>
          </a:xfrm>
          <a:prstGeom prst="rect">
            <a:avLst/>
          </a:prstGeom>
          <a:noFill/>
        </p:spPr>
        <p:txBody>
          <a:bodyPr wrap="square" rtlCol="0">
            <a:spAutoFit/>
          </a:bodyPr>
          <a:lstStyle/>
          <a:p>
            <a:pPr algn="ctr"/>
            <a:r>
              <a:rPr lang="en-US" altLang="ko-KR" sz="1400" b="1" dirty="0" smtClean="0">
                <a:effectLst>
                  <a:outerShdw blurRad="38100" dist="38100" dir="2700000" algn="tl">
                    <a:srgbClr val="000000">
                      <a:alpha val="43137"/>
                    </a:srgbClr>
                  </a:outerShdw>
                </a:effectLst>
              </a:rPr>
              <a:t>Formulated with Premium Extra Virgin Olive from France</a:t>
            </a:r>
            <a:endParaRPr lang="en-US" altLang="ko-KR" sz="300" b="1" dirty="0" smtClean="0"/>
          </a:p>
          <a:p>
            <a:pPr algn="ctr"/>
            <a:r>
              <a:rPr lang="en-US" altLang="ko-KR" b="1" i="1" dirty="0" smtClean="0">
                <a:solidFill>
                  <a:srgbClr val="FF0000"/>
                </a:solidFill>
                <a:effectLst>
                  <a:outerShdw blurRad="38100" dist="38100" dir="2700000" algn="tl">
                    <a:srgbClr val="000000">
                      <a:alpha val="43137"/>
                    </a:srgbClr>
                  </a:outerShdw>
                </a:effectLst>
              </a:rPr>
              <a:t>Purifying Cleansing like Magic!</a:t>
            </a:r>
            <a:endParaRPr lang="ko-KR" altLang="en-US" b="1" i="1" dirty="0">
              <a:solidFill>
                <a:srgbClr val="FF0000"/>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l="40753" t="16980" r="39758" b="36509"/>
          <a:stretch>
            <a:fillRect/>
          </a:stretch>
        </p:blipFill>
        <p:spPr bwMode="auto">
          <a:xfrm>
            <a:off x="43898" y="1371573"/>
            <a:ext cx="1093836" cy="2088232"/>
          </a:xfrm>
          <a:prstGeom prst="rect">
            <a:avLst/>
          </a:prstGeom>
          <a:noFill/>
          <a:ln w="9525">
            <a:noFill/>
            <a:miter lim="800000"/>
            <a:headEnd/>
            <a:tailEnd/>
          </a:ln>
        </p:spPr>
      </p:pic>
      <p:sp>
        <p:nvSpPr>
          <p:cNvPr id="17" name="TextBox 16"/>
          <p:cNvSpPr txBox="1"/>
          <p:nvPr/>
        </p:nvSpPr>
        <p:spPr>
          <a:xfrm>
            <a:off x="1187625" y="1678770"/>
            <a:ext cx="3366138" cy="1757341"/>
          </a:xfrm>
          <a:prstGeom prst="rect">
            <a:avLst/>
          </a:prstGeom>
          <a:noFill/>
        </p:spPr>
        <p:txBody>
          <a:bodyPr wrap="square" rtlCol="0">
            <a:spAutoFit/>
          </a:bodyPr>
          <a:lstStyle/>
          <a:p>
            <a:pPr>
              <a:lnSpc>
                <a:spcPct val="130000"/>
              </a:lnSpc>
              <a:buFont typeface="Wingdings" pitchFamily="2" charset="2"/>
              <a:buChar char="ü"/>
            </a:pPr>
            <a:r>
              <a:rPr lang="en-US" altLang="ko-KR" sz="1100" b="1" i="1" dirty="0" smtClean="0"/>
              <a:t> </a:t>
            </a:r>
            <a:r>
              <a:rPr lang="ko-KR" altLang="en-US" sz="1100" b="1" i="1" dirty="0" smtClean="0">
                <a:effectLst>
                  <a:outerShdw blurRad="38100" dist="38100" dir="2700000" algn="tl">
                    <a:srgbClr val="000000">
                      <a:alpha val="43137"/>
                    </a:srgbClr>
                  </a:outerShdw>
                </a:effectLst>
              </a:rPr>
              <a:t> </a:t>
            </a:r>
            <a:r>
              <a:rPr lang="en-US" altLang="ko-KR" sz="1100" b="1" i="1" dirty="0" smtClean="0">
                <a:effectLst>
                  <a:outerShdw blurRad="38100" dist="38100" dir="2700000" algn="tl">
                    <a:srgbClr val="000000">
                      <a:alpha val="43137"/>
                    </a:srgbClr>
                  </a:outerShdw>
                </a:effectLst>
              </a:rPr>
              <a:t>100</a:t>
            </a:r>
            <a:r>
              <a:rPr lang="en-US" altLang="ko-KR" sz="1100" b="1" i="1" dirty="0" smtClean="0">
                <a:effectLst>
                  <a:outerShdw blurRad="38100" dist="38100" dir="2700000" algn="tl">
                    <a:srgbClr val="000000">
                      <a:alpha val="43137"/>
                    </a:srgbClr>
                  </a:outerShdw>
                </a:effectLst>
              </a:rPr>
              <a:t>% </a:t>
            </a:r>
            <a:r>
              <a:rPr lang="en-US" altLang="ko-KR" sz="1100" b="1" i="1" dirty="0" smtClean="0">
                <a:effectLst>
                  <a:outerShdw blurRad="38100" dist="38100" dir="2700000" algn="tl">
                    <a:srgbClr val="000000">
                      <a:alpha val="43137"/>
                    </a:srgbClr>
                  </a:outerShdw>
                </a:effectLst>
              </a:rPr>
              <a:t> Extra version Olive oil </a:t>
            </a:r>
            <a:endParaRPr lang="en-US" altLang="ko-KR" sz="1100" b="1" i="1" dirty="0" smtClean="0"/>
          </a:p>
          <a:p>
            <a:pPr>
              <a:lnSpc>
                <a:spcPct val="130000"/>
              </a:lnSpc>
              <a:buFont typeface="Wingdings" pitchFamily="2" charset="2"/>
              <a:buChar char="ü"/>
            </a:pPr>
            <a:r>
              <a:rPr lang="en-US" altLang="ko-KR" sz="1100" b="1" i="1" dirty="0" smtClean="0"/>
              <a:t> </a:t>
            </a:r>
            <a:r>
              <a:rPr lang="en-US" altLang="ko-KR" sz="1100" b="1" i="1" dirty="0" smtClean="0"/>
              <a:t>Real rose petal and calendula petal contained</a:t>
            </a:r>
            <a:endParaRPr lang="en-US" altLang="ko-KR" sz="1100" b="1" i="1" dirty="0" smtClean="0"/>
          </a:p>
          <a:p>
            <a:pPr>
              <a:lnSpc>
                <a:spcPct val="130000"/>
              </a:lnSpc>
              <a:buFont typeface="Wingdings" pitchFamily="2" charset="2"/>
              <a:buChar char="ü"/>
            </a:pPr>
            <a:r>
              <a:rPr lang="en-US" altLang="ko-KR" sz="1100" b="1" i="1" dirty="0" smtClean="0"/>
              <a:t> </a:t>
            </a:r>
            <a:r>
              <a:rPr lang="en-US" altLang="ko-KR" sz="1100" b="1" i="1" dirty="0" smtClean="0"/>
              <a:t>Patented Hydrating agent, ‘PTMA Oligomer’ </a:t>
            </a:r>
          </a:p>
          <a:p>
            <a:pPr>
              <a:lnSpc>
                <a:spcPct val="130000"/>
              </a:lnSpc>
            </a:pPr>
            <a:r>
              <a:rPr lang="en-US" altLang="ko-KR" sz="1100" b="1" i="1" dirty="0"/>
              <a:t> </a:t>
            </a:r>
            <a:r>
              <a:rPr lang="en-US" altLang="ko-KR" sz="1100" b="1" i="1" dirty="0" smtClean="0"/>
              <a:t>(Anti-aging)</a:t>
            </a:r>
            <a:endParaRPr lang="en-US" altLang="ko-KR" sz="1100" b="1" i="1" dirty="0" smtClean="0"/>
          </a:p>
          <a:p>
            <a:pPr>
              <a:lnSpc>
                <a:spcPct val="130000"/>
              </a:lnSpc>
              <a:buFont typeface="Wingdings" pitchFamily="2" charset="2"/>
              <a:buChar char="ü"/>
            </a:pPr>
            <a:r>
              <a:rPr lang="en-US" altLang="ko-KR" sz="1100" b="1" i="1" dirty="0" smtClean="0"/>
              <a:t> </a:t>
            </a:r>
            <a:r>
              <a:rPr lang="en-US" altLang="ko-KR" sz="1100" b="1" i="1" dirty="0" smtClean="0"/>
              <a:t>Free of 6 (No </a:t>
            </a:r>
            <a:r>
              <a:rPr lang="en-US" altLang="ko-KR" sz="1100" b="1" i="1" dirty="0" err="1" smtClean="0"/>
              <a:t>Paraben</a:t>
            </a:r>
            <a:r>
              <a:rPr lang="en-US" altLang="ko-KR" sz="1100" b="1" i="1" dirty="0" smtClean="0"/>
              <a:t>, mineral oil, animal oil, </a:t>
            </a:r>
            <a:r>
              <a:rPr lang="en-US" altLang="ko-KR" sz="1100" b="1" i="1" dirty="0" err="1" smtClean="0"/>
              <a:t>benzophenon</a:t>
            </a:r>
            <a:r>
              <a:rPr lang="en-US" altLang="ko-KR" sz="1100" b="1" i="1" dirty="0" smtClean="0"/>
              <a:t>, talc, sodium Lauryl </a:t>
            </a:r>
            <a:r>
              <a:rPr lang="en-US" altLang="ko-KR" sz="1100" b="1" i="1" dirty="0" err="1" smtClean="0"/>
              <a:t>Sulphate</a:t>
            </a:r>
            <a:r>
              <a:rPr lang="en-US" altLang="ko-KR" sz="1100" b="1" i="1" dirty="0" smtClean="0"/>
              <a:t>. </a:t>
            </a:r>
            <a:endParaRPr lang="en-US" altLang="ko-KR" sz="1100" b="1" i="1" dirty="0" smtClean="0"/>
          </a:p>
          <a:p>
            <a:pPr>
              <a:lnSpc>
                <a:spcPct val="130000"/>
              </a:lnSpc>
            </a:pPr>
            <a:r>
              <a:rPr lang="en-US" altLang="ko-KR" sz="700" b="1" i="1" dirty="0" smtClean="0"/>
              <a:t>    </a:t>
            </a:r>
            <a:endParaRPr lang="ko-KR" altLang="en-US" sz="700" b="1" i="1" dirty="0"/>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636" y="4077072"/>
            <a:ext cx="924972" cy="79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직사각형 20"/>
          <p:cNvSpPr/>
          <p:nvPr/>
        </p:nvSpPr>
        <p:spPr>
          <a:xfrm>
            <a:off x="899592" y="4221088"/>
            <a:ext cx="3707904" cy="830997"/>
          </a:xfrm>
          <a:prstGeom prst="rect">
            <a:avLst/>
          </a:prstGeom>
        </p:spPr>
        <p:txBody>
          <a:bodyPr wrap="square">
            <a:spAutoFit/>
          </a:bodyPr>
          <a:lstStyle/>
          <a:p>
            <a:r>
              <a:rPr lang="en-US" altLang="ko-KR" sz="800" dirty="0" smtClean="0">
                <a:latin typeface="맑은 고딕" panose="020B0503020000020004" pitchFamily="50" charset="-127"/>
                <a:ea typeface="맑은 고딕" panose="020B0503020000020004" pitchFamily="50" charset="-127"/>
              </a:rPr>
              <a:t>France Marseille Region is known for  high quality olive oil production. </a:t>
            </a:r>
            <a:r>
              <a:rPr lang="en-US" altLang="ko-KR" sz="800" dirty="0" smtClean="0">
                <a:latin typeface="맑은 고딕" panose="020B0503020000020004" pitchFamily="50" charset="-127"/>
                <a:ea typeface="맑은 고딕" panose="020B0503020000020004" pitchFamily="50" charset="-127"/>
              </a:rPr>
              <a:t>Their product has ultra high antioxidant power and excellent for skin nourishment. Its high vitamin E and C contents delays aging process, promotes firming and prevents wrinkle formation. It also has blackhead removing properties. Therefore skin is thoroughly cleaned without dry after feel. </a:t>
            </a:r>
            <a:endParaRPr lang="en-US" altLang="ko-KR" sz="800" dirty="0" smtClean="0">
              <a:latin typeface="맑은 고딕" panose="020B0503020000020004" pitchFamily="50" charset="-127"/>
              <a:ea typeface="맑은 고딕" panose="020B0503020000020004" pitchFamily="50" charset="-127"/>
            </a:endParaRPr>
          </a:p>
        </p:txBody>
      </p:sp>
      <p:sp>
        <p:nvSpPr>
          <p:cNvPr id="24" name="타원 23"/>
          <p:cNvSpPr/>
          <p:nvPr/>
        </p:nvSpPr>
        <p:spPr>
          <a:xfrm>
            <a:off x="107504" y="5208295"/>
            <a:ext cx="792088" cy="648072"/>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25"/>
          <p:cNvSpPr/>
          <p:nvPr/>
        </p:nvSpPr>
        <p:spPr>
          <a:xfrm>
            <a:off x="899592" y="5364505"/>
            <a:ext cx="3654170" cy="584775"/>
          </a:xfrm>
          <a:prstGeom prst="rect">
            <a:avLst/>
          </a:prstGeom>
        </p:spPr>
        <p:txBody>
          <a:bodyPr wrap="square">
            <a:spAutoFit/>
          </a:bodyPr>
          <a:lstStyle/>
          <a:p>
            <a:r>
              <a:rPr lang="en-US" altLang="ko-KR" sz="800" dirty="0" smtClean="0">
                <a:latin typeface="맑은 고딕" panose="020B0503020000020004" pitchFamily="50" charset="-127"/>
                <a:ea typeface="맑은 고딕" panose="020B0503020000020004" pitchFamily="50" charset="-127"/>
              </a:rPr>
              <a:t>Packed with various mineral, vitamins and fibers, PTMA Oligomer clarifies skin tone, prevents free radical damage and discharges waste from the skin. </a:t>
            </a:r>
            <a:r>
              <a:rPr lang="en-US" altLang="ko-KR" sz="800" dirty="0">
                <a:latin typeface="맑은 고딕" panose="020B0503020000020004" pitchFamily="50" charset="-127"/>
                <a:ea typeface="맑은 고딕" panose="020B0503020000020004" pitchFamily="50" charset="-127"/>
              </a:rPr>
              <a:t> </a:t>
            </a:r>
            <a:r>
              <a:rPr lang="en-US" altLang="ko-KR" sz="800" dirty="0" smtClean="0">
                <a:latin typeface="맑은 고딕" panose="020B0503020000020004" pitchFamily="50" charset="-127"/>
                <a:ea typeface="맑은 고딕" panose="020B0503020000020004" pitchFamily="50" charset="-127"/>
              </a:rPr>
              <a:t>The mucus in its grains retains high amount of moisture and shows amazing ability to heal and renew damaged cell.  </a:t>
            </a:r>
            <a:endParaRPr lang="en-US" altLang="ko-KR" sz="800" dirty="0" smtClean="0">
              <a:latin typeface="맑은 고딕" panose="020B0503020000020004" pitchFamily="50" charset="-127"/>
              <a:ea typeface="맑은 고딕" panose="020B0503020000020004" pitchFamily="50" charset="-127"/>
            </a:endParaRPr>
          </a:p>
        </p:txBody>
      </p:sp>
      <p:sp>
        <p:nvSpPr>
          <p:cNvPr id="47" name="직사각형 46"/>
          <p:cNvSpPr/>
          <p:nvPr/>
        </p:nvSpPr>
        <p:spPr>
          <a:xfrm rot="20990033">
            <a:off x="4308508" y="552904"/>
            <a:ext cx="1718075" cy="430887"/>
          </a:xfrm>
          <a:prstGeom prst="rect">
            <a:avLst/>
          </a:prstGeom>
        </p:spPr>
        <p:txBody>
          <a:bodyPr wrap="square">
            <a:spAutoFit/>
          </a:bodyPr>
          <a:lstStyle/>
          <a:p>
            <a:pPr algn="ctr"/>
            <a:r>
              <a:rPr lang="ko-KR" altLang="en-US" sz="1100" b="1" i="1" kern="100" dirty="0" smtClean="0">
                <a:solidFill>
                  <a:srgbClr val="FF0000"/>
                </a:solidFill>
              </a:rPr>
              <a:t>★ </a:t>
            </a:r>
            <a:r>
              <a:rPr lang="en-US" altLang="ko-KR" sz="1100" b="1" i="1" kern="100" dirty="0" smtClean="0">
                <a:solidFill>
                  <a:srgbClr val="FF0000"/>
                </a:solidFill>
              </a:rPr>
              <a:t>We are the first in many Brand shops</a:t>
            </a:r>
            <a:endParaRPr lang="en-US" altLang="ko-KR" sz="1100" b="1" i="1" kern="100" dirty="0" smtClean="0">
              <a:solidFill>
                <a:srgbClr val="FF0000"/>
              </a:solidFill>
            </a:endParaRPr>
          </a:p>
        </p:txBody>
      </p:sp>
      <p:sp>
        <p:nvSpPr>
          <p:cNvPr id="53" name="모서리가 둥근 직사각형 52"/>
          <p:cNvSpPr/>
          <p:nvPr/>
        </p:nvSpPr>
        <p:spPr>
          <a:xfrm>
            <a:off x="5652120" y="764704"/>
            <a:ext cx="3384376" cy="360040"/>
          </a:xfrm>
          <a:prstGeom prst="round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7" name="Picture 3"/>
          <p:cNvPicPr>
            <a:picLocks noChangeAspect="1" noChangeArrowheads="1"/>
          </p:cNvPicPr>
          <p:nvPr/>
        </p:nvPicPr>
        <p:blipFill>
          <a:blip r:embed="rId6" cstate="print"/>
          <a:srcRect l="32942" t="23759" r="35014" b="33883"/>
          <a:stretch>
            <a:fillRect/>
          </a:stretch>
        </p:blipFill>
        <p:spPr bwMode="auto">
          <a:xfrm rot="900000">
            <a:off x="4766419" y="1166546"/>
            <a:ext cx="1021695" cy="1080425"/>
          </a:xfrm>
          <a:prstGeom prst="rect">
            <a:avLst/>
          </a:prstGeom>
          <a:noFill/>
          <a:ln w="9525">
            <a:noFill/>
            <a:miter lim="800000"/>
            <a:headEnd/>
            <a:tailEnd/>
          </a:ln>
        </p:spPr>
      </p:pic>
      <p:pic>
        <p:nvPicPr>
          <p:cNvPr id="18" name="그림 17"/>
          <p:cNvPicPr>
            <a:picLocks noChangeAspect="1"/>
          </p:cNvPicPr>
          <p:nvPr/>
        </p:nvPicPr>
        <p:blipFill>
          <a:blip r:embed="rId7" cstate="print"/>
          <a:stretch>
            <a:fillRect/>
          </a:stretch>
        </p:blipFill>
        <p:spPr>
          <a:xfrm>
            <a:off x="179512" y="3933056"/>
            <a:ext cx="554986"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9" name="직사각형 48"/>
          <p:cNvSpPr/>
          <p:nvPr/>
        </p:nvSpPr>
        <p:spPr>
          <a:xfrm>
            <a:off x="899592" y="3861048"/>
            <a:ext cx="3654170" cy="369332"/>
          </a:xfrm>
          <a:prstGeom prst="rect">
            <a:avLst/>
          </a:prstGeom>
        </p:spPr>
        <p:txBody>
          <a:bodyPr wrap="square">
            <a:spAutoFit/>
          </a:bodyPr>
          <a:lstStyle/>
          <a:p>
            <a:r>
              <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rPr>
              <a:t>Eco-cert Certified. </a:t>
            </a:r>
            <a:endPar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endParaRPr>
          </a:p>
          <a:p>
            <a:r>
              <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rPr>
              <a:t>100% </a:t>
            </a:r>
            <a:r>
              <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rPr>
              <a:t>Extra Version oil from </a:t>
            </a:r>
            <a:r>
              <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rPr>
              <a:t>France Marseille (Premium quality)</a:t>
            </a:r>
            <a:endPar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endParaRPr>
          </a:p>
        </p:txBody>
      </p:sp>
      <p:sp>
        <p:nvSpPr>
          <p:cNvPr id="51" name="직사각형 50"/>
          <p:cNvSpPr/>
          <p:nvPr/>
        </p:nvSpPr>
        <p:spPr>
          <a:xfrm>
            <a:off x="917848" y="5013176"/>
            <a:ext cx="3510136" cy="369332"/>
          </a:xfrm>
          <a:prstGeom prst="rect">
            <a:avLst/>
          </a:prstGeom>
        </p:spPr>
        <p:txBody>
          <a:bodyPr wrap="square">
            <a:spAutoFit/>
          </a:bodyPr>
          <a:lstStyle/>
          <a:p>
            <a:r>
              <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rPr>
              <a:t>Special Hydrating Ingredient, ‘ PTMA </a:t>
            </a:r>
            <a:r>
              <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rPr>
              <a:t>Oligomer!</a:t>
            </a:r>
          </a:p>
          <a:p>
            <a:r>
              <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rPr>
              <a:t>Extracted from Sea Grape, which is called as ‘Green Caviar.’</a:t>
            </a:r>
            <a:endParaRPr lang="en-US" altLang="ko-KR" sz="900" b="1" dirty="0" smtClean="0">
              <a:effectLst>
                <a:glow rad="101600">
                  <a:schemeClr val="accent3">
                    <a:satMod val="175000"/>
                    <a:alpha val="40000"/>
                  </a:schemeClr>
                </a:glow>
              </a:effectLst>
              <a:latin typeface="맑은 고딕" panose="020B0503020000020004" pitchFamily="50" charset="-127"/>
              <a:ea typeface="맑은 고딕" panose="020B0503020000020004" pitchFamily="50" charset="-127"/>
            </a:endParaRPr>
          </a:p>
        </p:txBody>
      </p:sp>
      <p:grpSp>
        <p:nvGrpSpPr>
          <p:cNvPr id="57" name="그룹 56"/>
          <p:cNvGrpSpPr/>
          <p:nvPr/>
        </p:nvGrpSpPr>
        <p:grpSpPr>
          <a:xfrm>
            <a:off x="179512" y="5949280"/>
            <a:ext cx="4248472" cy="668829"/>
            <a:chOff x="107504" y="6000531"/>
            <a:chExt cx="4248472" cy="668829"/>
          </a:xfrm>
        </p:grpSpPr>
        <p:sp>
          <p:nvSpPr>
            <p:cNvPr id="33" name="모서리가 둥근 직사각형 32"/>
            <p:cNvSpPr/>
            <p:nvPr/>
          </p:nvSpPr>
          <p:spPr>
            <a:xfrm>
              <a:off x="107504" y="6237312"/>
              <a:ext cx="1368152" cy="43204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모서리가 둥근 직사각형 33"/>
            <p:cNvSpPr/>
            <p:nvPr/>
          </p:nvSpPr>
          <p:spPr>
            <a:xfrm>
              <a:off x="1547664" y="6237312"/>
              <a:ext cx="1368152" cy="43204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모서리가 둥근 직사각형 35"/>
            <p:cNvSpPr/>
            <p:nvPr/>
          </p:nvSpPr>
          <p:spPr>
            <a:xfrm>
              <a:off x="2987824" y="6237312"/>
              <a:ext cx="1368152" cy="43204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p:cNvSpPr/>
            <p:nvPr/>
          </p:nvSpPr>
          <p:spPr>
            <a:xfrm>
              <a:off x="224874" y="6309320"/>
              <a:ext cx="1197764" cy="338554"/>
            </a:xfrm>
            <a:prstGeom prst="rect">
              <a:avLst/>
            </a:prstGeom>
          </p:spPr>
          <p:txBody>
            <a:bodyPr wrap="none">
              <a:spAutoFit/>
            </a:bodyPr>
            <a:lstStyle/>
            <a:p>
              <a:pPr algn="ctr"/>
              <a:r>
                <a:rPr lang="en-US" altLang="ko-KR" sz="700" b="1" dirty="0" smtClean="0"/>
                <a:t>Complexion enhancing </a:t>
              </a:r>
            </a:p>
            <a:p>
              <a:pPr algn="ctr"/>
              <a:r>
                <a:rPr lang="en-US" altLang="ko-KR" sz="900" b="1" dirty="0" smtClean="0">
                  <a:solidFill>
                    <a:srgbClr val="FF0000"/>
                  </a:solidFill>
                </a:rPr>
                <a:t>Rosemary Extract</a:t>
              </a:r>
              <a:endParaRPr lang="ko-KR" altLang="en-US" sz="900" b="1" dirty="0">
                <a:solidFill>
                  <a:srgbClr val="FF0000"/>
                </a:solidFill>
              </a:endParaRPr>
            </a:p>
          </p:txBody>
        </p:sp>
        <p:sp>
          <p:nvSpPr>
            <p:cNvPr id="46" name="직사각형 45"/>
            <p:cNvSpPr/>
            <p:nvPr/>
          </p:nvSpPr>
          <p:spPr>
            <a:xfrm>
              <a:off x="1703283" y="6309320"/>
              <a:ext cx="992580" cy="338554"/>
            </a:xfrm>
            <a:prstGeom prst="rect">
              <a:avLst/>
            </a:prstGeom>
          </p:spPr>
          <p:txBody>
            <a:bodyPr wrap="none">
              <a:spAutoFit/>
            </a:bodyPr>
            <a:lstStyle/>
            <a:p>
              <a:pPr algn="ctr"/>
              <a:r>
                <a:rPr lang="en-US" altLang="ko-KR" sz="700" b="1" dirty="0" smtClean="0"/>
                <a:t>Great nourishment</a:t>
              </a:r>
              <a:endParaRPr lang="en-US" altLang="ko-KR" sz="700" b="1" dirty="0" smtClean="0"/>
            </a:p>
            <a:p>
              <a:pPr algn="ctr"/>
              <a:r>
                <a:rPr lang="en-US" altLang="ko-KR" sz="900" b="1" dirty="0" smtClean="0">
                  <a:solidFill>
                    <a:srgbClr val="FF0000"/>
                  </a:solidFill>
                </a:rPr>
                <a:t>Honey Extract</a:t>
              </a:r>
              <a:endParaRPr lang="ko-KR" altLang="en-US" sz="900" b="1" dirty="0">
                <a:solidFill>
                  <a:srgbClr val="FF0000"/>
                </a:solidFill>
              </a:endParaRPr>
            </a:p>
          </p:txBody>
        </p:sp>
        <p:sp>
          <p:nvSpPr>
            <p:cNvPr id="48" name="직사각형 47"/>
            <p:cNvSpPr/>
            <p:nvPr/>
          </p:nvSpPr>
          <p:spPr>
            <a:xfrm>
              <a:off x="3153533" y="6309320"/>
              <a:ext cx="1024639" cy="338554"/>
            </a:xfrm>
            <a:prstGeom prst="rect">
              <a:avLst/>
            </a:prstGeom>
          </p:spPr>
          <p:txBody>
            <a:bodyPr wrap="none">
              <a:spAutoFit/>
            </a:bodyPr>
            <a:lstStyle/>
            <a:p>
              <a:pPr algn="ctr"/>
              <a:r>
                <a:rPr lang="en-US" altLang="ko-KR" sz="700" b="1" dirty="0" smtClean="0"/>
                <a:t>Skin </a:t>
              </a:r>
              <a:r>
                <a:rPr lang="en-US" altLang="ko-KR" sz="700" b="1" dirty="0" err="1" smtClean="0"/>
                <a:t>STrengthening</a:t>
              </a:r>
              <a:endParaRPr lang="en-US" altLang="ko-KR" sz="700" b="1" dirty="0" smtClean="0"/>
            </a:p>
            <a:p>
              <a:pPr algn="ctr"/>
              <a:r>
                <a:rPr lang="en-US" altLang="ko-KR" sz="900" b="1" dirty="0" smtClean="0">
                  <a:solidFill>
                    <a:srgbClr val="FF0000"/>
                  </a:solidFill>
                </a:rPr>
                <a:t>Papaya Extract</a:t>
              </a:r>
              <a:endParaRPr lang="ko-KR" altLang="en-US" sz="900" b="1" dirty="0">
                <a:solidFill>
                  <a:srgbClr val="FF0000"/>
                </a:solidFill>
              </a:endParaRPr>
            </a:p>
          </p:txBody>
        </p:sp>
        <p:pic>
          <p:nvPicPr>
            <p:cNvPr id="54" name="Picture 4"/>
            <p:cNvPicPr>
              <a:picLocks noChangeAspect="1" noChangeArrowheads="1"/>
            </p:cNvPicPr>
            <p:nvPr/>
          </p:nvPicPr>
          <p:blipFill>
            <a:blip r:embed="rId8" cstate="print">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475656" y="6021288"/>
              <a:ext cx="449654" cy="32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그림 54"/>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083132"/>
              <a:ext cx="427792" cy="298196"/>
            </a:xfrm>
            <a:prstGeom prst="rect">
              <a:avLst/>
            </a:prstGeom>
            <a:noFill/>
            <a:ln>
              <a:noFill/>
            </a:ln>
          </p:spPr>
        </p:pic>
        <p:pic>
          <p:nvPicPr>
            <p:cNvPr id="56" name="그림 5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66691">
              <a:off x="2843808" y="6000531"/>
              <a:ext cx="509758" cy="336958"/>
            </a:xfrm>
            <a:prstGeom prst="rect">
              <a:avLst/>
            </a:prstGeom>
            <a:noFill/>
            <a:ln>
              <a:noFill/>
            </a:ln>
          </p:spPr>
        </p:pic>
      </p:grpSp>
      <p:sp>
        <p:nvSpPr>
          <p:cNvPr id="60" name="TextBox 14"/>
          <p:cNvSpPr txBox="1">
            <a:spLocks noGrp="1" noChangeArrowheads="1"/>
          </p:cNvSpPr>
          <p:nvPr>
            <p:ph sz="half" idx="1"/>
          </p:nvPr>
        </p:nvSpPr>
        <p:spPr bwMode="auto">
          <a:xfrm>
            <a:off x="4736618" y="4365104"/>
            <a:ext cx="4267433" cy="307777"/>
          </a:xfrm>
          <a:prstGeom prst="rect">
            <a:avLst/>
          </a:prstGeom>
          <a:solidFill>
            <a:schemeClr val="accent3">
              <a:lumMod val="75000"/>
            </a:schemeClr>
          </a:solidFill>
          <a:ln w="38100">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a:buNone/>
              <a:defRPr/>
            </a:pPr>
            <a:r>
              <a:rPr lang="en-US" altLang="ko-KR" sz="1400" b="1" dirty="0">
                <a:solidFill>
                  <a:schemeClr val="bg1"/>
                </a:solidFill>
                <a:effectLst>
                  <a:outerShdw blurRad="38100" dist="38100" dir="2700000" algn="tl">
                    <a:srgbClr val="000000">
                      <a:alpha val="43137"/>
                    </a:srgbClr>
                  </a:outerShdw>
                </a:effectLst>
                <a:latin typeface="+mn-ea"/>
              </a:rPr>
              <a:t>Marseille Olive Cleansing</a:t>
            </a:r>
            <a:r>
              <a:rPr lang="ko-KR" altLang="en-US" sz="1400" b="1" dirty="0">
                <a:solidFill>
                  <a:schemeClr val="bg1"/>
                </a:solidFill>
                <a:effectLst>
                  <a:outerShdw blurRad="38100" dist="38100" dir="2700000" algn="tl">
                    <a:srgbClr val="000000">
                      <a:alpha val="43137"/>
                    </a:srgbClr>
                  </a:outerShdw>
                </a:effectLst>
                <a:latin typeface="+mn-ea"/>
              </a:rPr>
              <a:t> </a:t>
            </a:r>
            <a:r>
              <a:rPr lang="en-US" altLang="ko-KR" sz="1400" b="1" dirty="0" smtClean="0">
                <a:solidFill>
                  <a:schemeClr val="bg1"/>
                </a:solidFill>
                <a:effectLst>
                  <a:outerShdw blurRad="38100" dist="38100" dir="2700000" algn="tl">
                    <a:srgbClr val="000000">
                      <a:alpha val="43137"/>
                    </a:srgbClr>
                  </a:outerShdw>
                </a:effectLst>
                <a:latin typeface="+mn-ea"/>
              </a:rPr>
              <a:t>Product Lineup</a:t>
            </a:r>
            <a:endParaRPr kumimoji="0" lang="ko-KR" altLang="en-US" sz="1400" b="1" dirty="0">
              <a:solidFill>
                <a:schemeClr val="bg1"/>
              </a:solidFill>
              <a:effectLst>
                <a:outerShdw blurRad="38100" dist="38100" dir="2700000" algn="tl">
                  <a:srgbClr val="000000">
                    <a:alpha val="43137"/>
                  </a:srgbClr>
                </a:outerShdw>
              </a:effectLst>
              <a:latin typeface="+mn-ea"/>
            </a:endParaRPr>
          </a:p>
        </p:txBody>
      </p:sp>
      <p:graphicFrame>
        <p:nvGraphicFramePr>
          <p:cNvPr id="61" name="표 60"/>
          <p:cNvGraphicFramePr>
            <a:graphicFrameLocks noGrp="1"/>
          </p:cNvGraphicFramePr>
          <p:nvPr>
            <p:extLst>
              <p:ext uri="{D42A27DB-BD31-4B8C-83A1-F6EECF244321}">
                <p14:modId xmlns:p14="http://schemas.microsoft.com/office/powerpoint/2010/main" val="613183288"/>
              </p:ext>
            </p:extLst>
          </p:nvPr>
        </p:nvGraphicFramePr>
        <p:xfrm>
          <a:off x="4716016" y="4797871"/>
          <a:ext cx="4320480" cy="1888271"/>
        </p:xfrm>
        <a:graphic>
          <a:graphicData uri="http://schemas.openxmlformats.org/drawingml/2006/table">
            <a:tbl>
              <a:tblPr firstRow="1" bandRow="1">
                <a:tableStyleId>{F5AB1C69-6EDB-4FF4-983F-18BD219EF322}</a:tableStyleId>
              </a:tblPr>
              <a:tblGrid>
                <a:gridCol w="1728192"/>
                <a:gridCol w="1440160"/>
                <a:gridCol w="504056"/>
                <a:gridCol w="648072"/>
              </a:tblGrid>
              <a:tr h="251891">
                <a:tc>
                  <a:txBody>
                    <a:bodyPr/>
                    <a:lstStyle/>
                    <a:p>
                      <a:pPr algn="ctr" latinLnBrk="1"/>
                      <a:r>
                        <a:rPr lang="en-US" altLang="ko-KR" sz="1000" dirty="0" smtClean="0">
                          <a:effectLst>
                            <a:outerShdw blurRad="38100" dist="38100" dir="2700000" algn="tl">
                              <a:srgbClr val="000000">
                                <a:alpha val="43137"/>
                              </a:srgbClr>
                            </a:outerShdw>
                          </a:effectLst>
                        </a:rPr>
                        <a:t>Name</a:t>
                      </a:r>
                      <a:endParaRPr lang="ko-KR" altLang="en-US" sz="1000" dirty="0">
                        <a:effectLst>
                          <a:outerShdw blurRad="38100" dist="38100" dir="2700000" algn="tl">
                            <a:srgbClr val="000000">
                              <a:alpha val="43137"/>
                            </a:srgbClr>
                          </a:outerShdw>
                        </a:effectLst>
                      </a:endParaRPr>
                    </a:p>
                  </a:txBody>
                  <a:tcPr marL="36000" marR="36000"/>
                </a:tc>
                <a:tc>
                  <a:txBody>
                    <a:bodyPr/>
                    <a:lstStyle/>
                    <a:p>
                      <a:pPr algn="ctr" latinLnBrk="1"/>
                      <a:r>
                        <a:rPr lang="en-US" altLang="ko-KR" sz="1000" dirty="0" smtClean="0">
                          <a:effectLst>
                            <a:outerShdw blurRad="38100" dist="38100" dir="2700000" algn="tl">
                              <a:srgbClr val="000000">
                                <a:alpha val="43137"/>
                              </a:srgbClr>
                            </a:outerShdw>
                          </a:effectLst>
                        </a:rPr>
                        <a:t>Texture</a:t>
                      </a:r>
                      <a:endParaRPr lang="ko-KR" altLang="en-US" sz="1000" dirty="0">
                        <a:effectLst>
                          <a:outerShdw blurRad="38100" dist="38100" dir="2700000" algn="tl">
                            <a:srgbClr val="000000">
                              <a:alpha val="43137"/>
                            </a:srgbClr>
                          </a:outerShdw>
                        </a:effectLst>
                      </a:endParaRPr>
                    </a:p>
                  </a:txBody>
                  <a:tcPr marL="36000" marR="36000"/>
                </a:tc>
                <a:tc>
                  <a:txBody>
                    <a:bodyPr/>
                    <a:lstStyle/>
                    <a:p>
                      <a:pPr algn="ctr" latinLnBrk="1"/>
                      <a:r>
                        <a:rPr lang="en-US" altLang="ko-KR" sz="1000" dirty="0" err="1" smtClean="0">
                          <a:effectLst>
                            <a:outerShdw blurRad="38100" dist="38100" dir="2700000" algn="tl">
                              <a:srgbClr val="000000">
                                <a:alpha val="43137"/>
                              </a:srgbClr>
                            </a:outerShdw>
                          </a:effectLst>
                        </a:rPr>
                        <a:t>Vol</a:t>
                      </a:r>
                      <a:endParaRPr lang="ko-KR" altLang="en-US" sz="1000" dirty="0">
                        <a:effectLst>
                          <a:outerShdw blurRad="38100" dist="38100" dir="2700000" algn="tl">
                            <a:srgbClr val="000000">
                              <a:alpha val="43137"/>
                            </a:srgbClr>
                          </a:outerShdw>
                        </a:effectLst>
                      </a:endParaRPr>
                    </a:p>
                  </a:txBody>
                  <a:tcPr marL="36000" marR="36000"/>
                </a:tc>
                <a:tc>
                  <a:txBody>
                    <a:bodyPr/>
                    <a:lstStyle/>
                    <a:p>
                      <a:pPr algn="ctr" latinLnBrk="1"/>
                      <a:r>
                        <a:rPr lang="en-US" altLang="ko-KR" sz="1000" dirty="0" smtClean="0">
                          <a:effectLst>
                            <a:outerShdw blurRad="38100" dist="38100" dir="2700000" algn="tl">
                              <a:srgbClr val="000000">
                                <a:alpha val="43137"/>
                              </a:srgbClr>
                            </a:outerShdw>
                          </a:effectLst>
                        </a:rPr>
                        <a:t>Price</a:t>
                      </a:r>
                      <a:endParaRPr lang="ko-KR" altLang="en-US" sz="1000" dirty="0">
                        <a:effectLst>
                          <a:outerShdw blurRad="38100" dist="38100" dir="2700000" algn="tl">
                            <a:srgbClr val="000000">
                              <a:alpha val="43137"/>
                            </a:srgbClr>
                          </a:outerShdw>
                        </a:effectLst>
                      </a:endParaRPr>
                    </a:p>
                  </a:txBody>
                  <a:tcPr marL="36000" marR="36000"/>
                </a:tc>
              </a:tr>
              <a:tr h="295260">
                <a:tc>
                  <a:txBody>
                    <a:bodyPr/>
                    <a:lstStyle/>
                    <a:p>
                      <a:pPr algn="ctr" latinLnBrk="1"/>
                      <a:r>
                        <a:rPr lang="en-US" altLang="ko-KR" sz="800" b="1" dirty="0" smtClean="0"/>
                        <a:t>Marseille Olive Cleansing Oil  </a:t>
                      </a:r>
                      <a:r>
                        <a:rPr lang="en-US" altLang="ko-KR" sz="800" b="1" dirty="0" smtClean="0">
                          <a:solidFill>
                            <a:schemeClr val="accent6">
                              <a:lumMod val="75000"/>
                            </a:schemeClr>
                          </a:solidFill>
                        </a:rPr>
                        <a:t>&lt;Rich </a:t>
                      </a:r>
                      <a:r>
                        <a:rPr lang="en-US" altLang="ko-KR" sz="800" b="1" dirty="0" smtClean="0">
                          <a:solidFill>
                            <a:schemeClr val="accent6">
                              <a:lumMod val="75000"/>
                            </a:schemeClr>
                          </a:solidFill>
                        </a:rPr>
                        <a:t>Purifying&gt;</a:t>
                      </a:r>
                      <a:endParaRPr lang="ko-KR" altLang="en-US" sz="800" b="1" dirty="0">
                        <a:solidFill>
                          <a:schemeClr val="accent6">
                            <a:lumMod val="75000"/>
                          </a:schemeClr>
                        </a:solidFill>
                      </a:endParaRPr>
                    </a:p>
                  </a:txBody>
                  <a:tcPr marL="36000" marR="36000" anchor="ctr"/>
                </a:tc>
                <a:tc>
                  <a:txBody>
                    <a:bodyPr/>
                    <a:lstStyle/>
                    <a:p>
                      <a:pPr algn="ctr" latinLnBrk="1"/>
                      <a:r>
                        <a:rPr lang="en-US" altLang="ko-KR" sz="800" dirty="0" smtClean="0"/>
                        <a:t>Thicker</a:t>
                      </a:r>
                      <a:r>
                        <a:rPr lang="en-US" altLang="ko-KR" sz="800" baseline="0" dirty="0" smtClean="0"/>
                        <a:t> Texture</a:t>
                      </a:r>
                      <a:endParaRPr lang="en-US" altLang="ko-KR" sz="800" dirty="0" smtClean="0"/>
                    </a:p>
                    <a:p>
                      <a:pPr algn="ctr" latinLnBrk="1"/>
                      <a:r>
                        <a:rPr lang="en-US" altLang="ko-KR" sz="800" b="1" dirty="0" smtClean="0">
                          <a:solidFill>
                            <a:srgbClr val="FF0000"/>
                          </a:solidFill>
                        </a:rPr>
                        <a:t>(With Real Rose Petal)</a:t>
                      </a:r>
                      <a:endParaRPr lang="ko-KR" altLang="en-US" sz="800" b="1" dirty="0">
                        <a:solidFill>
                          <a:srgbClr val="FF0000"/>
                        </a:solidFill>
                      </a:endParaRPr>
                    </a:p>
                  </a:txBody>
                  <a:tcPr marL="36000" marR="36000" anchor="ctr"/>
                </a:tc>
                <a:tc>
                  <a:txBody>
                    <a:bodyPr/>
                    <a:lstStyle/>
                    <a:p>
                      <a:pPr algn="ctr" latinLnBrk="1"/>
                      <a:r>
                        <a:rPr lang="en-US" altLang="ko-KR" sz="800" dirty="0" smtClean="0"/>
                        <a:t>140ml</a:t>
                      </a:r>
                      <a:endParaRPr lang="ko-KR" altLang="en-US" sz="800" dirty="0"/>
                    </a:p>
                  </a:txBody>
                  <a:tcPr marL="36000" marR="36000" anchor="ctr"/>
                </a:tc>
                <a:tc>
                  <a:txBody>
                    <a:bodyPr/>
                    <a:lstStyle/>
                    <a:p>
                      <a:pPr algn="ctr" latinLnBrk="1"/>
                      <a:r>
                        <a:rPr lang="en-US" altLang="ko-KR" sz="800" dirty="0" smtClean="0"/>
                        <a:t>16,000 won</a:t>
                      </a:r>
                      <a:endParaRPr lang="ko-KR" altLang="en-US" sz="800" dirty="0"/>
                    </a:p>
                  </a:txBody>
                  <a:tcPr marL="36000" marR="36000" anchor="ctr"/>
                </a:tc>
              </a:tr>
              <a:tr h="29526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b="1" dirty="0" smtClean="0"/>
                        <a:t>Marseille Olive Cleansing Oil </a:t>
                      </a:r>
                      <a:r>
                        <a:rPr lang="en-US" altLang="ko-KR" sz="800" b="1" dirty="0" smtClean="0">
                          <a:solidFill>
                            <a:schemeClr val="accent6">
                              <a:lumMod val="75000"/>
                            </a:schemeClr>
                          </a:solidFill>
                        </a:rPr>
                        <a:t>&lt;</a:t>
                      </a:r>
                      <a:r>
                        <a:rPr lang="en-US" altLang="ko-KR" sz="800" b="1" dirty="0" smtClean="0">
                          <a:solidFill>
                            <a:schemeClr val="accent6">
                              <a:lumMod val="75000"/>
                            </a:schemeClr>
                          </a:solidFill>
                        </a:rPr>
                        <a:t>Fresh Purifying&gt;</a:t>
                      </a:r>
                      <a:endParaRPr lang="ko-KR" altLang="en-US" sz="800" b="1" dirty="0" smtClean="0">
                        <a:solidFill>
                          <a:schemeClr val="accent6">
                            <a:lumMod val="75000"/>
                          </a:schemeClr>
                        </a:solidFill>
                      </a:endParaRPr>
                    </a:p>
                  </a:txBody>
                  <a:tcPr marL="36000" marR="36000" anchor="ctr"/>
                </a:tc>
                <a:tc>
                  <a:txBody>
                    <a:bodyPr/>
                    <a:lstStyle/>
                    <a:p>
                      <a:pPr algn="ctr" latinLnBrk="1"/>
                      <a:r>
                        <a:rPr lang="en-US" altLang="ko-KR" sz="800" dirty="0" smtClean="0"/>
                        <a:t>Thinner</a:t>
                      </a:r>
                      <a:r>
                        <a:rPr lang="en-US" altLang="ko-KR" sz="800" baseline="0" dirty="0" smtClean="0"/>
                        <a:t> Texture</a:t>
                      </a:r>
                      <a:endParaRPr lang="en-US" altLang="ko-KR" sz="800" dirty="0" smtClean="0"/>
                    </a:p>
                    <a:p>
                      <a:pPr algn="ctr" latinLnBrk="1"/>
                      <a:r>
                        <a:rPr lang="en-US" altLang="ko-KR" sz="800" b="1" dirty="0" smtClean="0">
                          <a:solidFill>
                            <a:srgbClr val="FF0000"/>
                          </a:solidFill>
                        </a:rPr>
                        <a:t>(With Real Calendula petal)</a:t>
                      </a:r>
                      <a:endParaRPr lang="ko-KR" altLang="en-US" sz="800" b="1" dirty="0">
                        <a:solidFill>
                          <a:srgbClr val="FF0000"/>
                        </a:solidFill>
                      </a:endParaRPr>
                    </a:p>
                  </a:txBody>
                  <a:tcPr marL="36000" marR="36000" anchor="ctr"/>
                </a:tc>
                <a:tc>
                  <a:txBody>
                    <a:bodyPr/>
                    <a:lstStyle/>
                    <a:p>
                      <a:pPr algn="ctr" latinLnBrk="1"/>
                      <a:r>
                        <a:rPr lang="en-US" altLang="ko-KR" sz="800" dirty="0" smtClean="0"/>
                        <a:t>140ml</a:t>
                      </a:r>
                      <a:endParaRPr lang="ko-KR" altLang="en-US" sz="800" dirty="0"/>
                    </a:p>
                  </a:txBody>
                  <a:tcPr marL="36000" marR="36000" anchor="ctr"/>
                </a:tc>
                <a:tc>
                  <a:txBody>
                    <a:bodyPr/>
                    <a:lstStyle/>
                    <a:p>
                      <a:pPr algn="ctr" latinLnBrk="1"/>
                      <a:r>
                        <a:rPr lang="en-US" altLang="ko-KR" sz="800" dirty="0" smtClean="0"/>
                        <a:t>16,000 won</a:t>
                      </a:r>
                      <a:endParaRPr lang="ko-KR" altLang="en-US" sz="800" dirty="0"/>
                    </a:p>
                  </a:txBody>
                  <a:tcPr marL="36000" marR="36000" anchor="ctr"/>
                </a:tc>
              </a:tr>
              <a:tr h="295260">
                <a:tc>
                  <a:txBody>
                    <a:bodyPr/>
                    <a:lstStyle/>
                    <a:p>
                      <a:pPr algn="ctr" latinLnBrk="1"/>
                      <a:r>
                        <a:rPr lang="en-US" altLang="ko-KR" sz="800" b="1" dirty="0" smtClean="0"/>
                        <a:t>Marseille Olive Cleansing Oil Tissue</a:t>
                      </a:r>
                      <a:endParaRPr lang="ko-KR" altLang="en-US" sz="800" b="1" dirty="0"/>
                    </a:p>
                  </a:txBody>
                  <a:tcPr marL="36000" marR="36000" anchor="ctr"/>
                </a:tc>
                <a:tc>
                  <a:txBody>
                    <a:bodyPr/>
                    <a:lstStyle/>
                    <a:p>
                      <a:pPr algn="ctr" latinLnBrk="1"/>
                      <a:r>
                        <a:rPr lang="en-US" altLang="ko-KR" sz="800" dirty="0" smtClean="0"/>
                        <a:t>Thick tissue soaked with oil</a:t>
                      </a:r>
                      <a:endParaRPr lang="ko-KR" altLang="en-US" sz="800" dirty="0"/>
                    </a:p>
                  </a:txBody>
                  <a:tcPr marL="36000" marR="36000" anchor="ctr"/>
                </a:tc>
                <a:tc>
                  <a:txBody>
                    <a:bodyPr/>
                    <a:lstStyle/>
                    <a:p>
                      <a:pPr algn="ctr" latinLnBrk="1"/>
                      <a:r>
                        <a:rPr lang="en-US" altLang="ko-KR" sz="800" dirty="0" smtClean="0"/>
                        <a:t>40pc</a:t>
                      </a:r>
                      <a:endParaRPr lang="ko-KR" altLang="en-US" sz="800" dirty="0"/>
                    </a:p>
                  </a:txBody>
                  <a:tcPr marL="36000" marR="36000" anchor="ctr"/>
                </a:tc>
                <a:tc>
                  <a:txBody>
                    <a:bodyPr/>
                    <a:lstStyle/>
                    <a:p>
                      <a:pPr algn="ctr" latinLnBrk="1"/>
                      <a:r>
                        <a:rPr lang="en-US" altLang="ko-KR" sz="800" dirty="0" smtClean="0"/>
                        <a:t>6,000 won</a:t>
                      </a:r>
                      <a:endParaRPr lang="ko-KR" altLang="en-US" sz="800" dirty="0"/>
                    </a:p>
                  </a:txBody>
                  <a:tcPr marL="36000" marR="36000" anchor="ctr"/>
                </a:tc>
              </a:tr>
              <a:tr h="295260">
                <a:tc>
                  <a:txBody>
                    <a:bodyPr/>
                    <a:lstStyle/>
                    <a:p>
                      <a:pPr algn="ctr" latinLnBrk="1"/>
                      <a:r>
                        <a:rPr lang="en-US" altLang="ko-KR" sz="800" b="1" dirty="0" smtClean="0"/>
                        <a:t>Marseille Olive Waterproof</a:t>
                      </a:r>
                      <a:r>
                        <a:rPr lang="en-US" altLang="ko-KR" sz="800" b="1" baseline="0" dirty="0" smtClean="0"/>
                        <a:t> Lip &amp; Eye Remover</a:t>
                      </a:r>
                      <a:endParaRPr lang="ko-KR" altLang="en-US" sz="800" b="1" dirty="0"/>
                    </a:p>
                  </a:txBody>
                  <a:tcPr marL="36000" marR="36000" anchor="ctr"/>
                </a:tc>
                <a:tc>
                  <a:txBody>
                    <a:bodyPr/>
                    <a:lstStyle/>
                    <a:p>
                      <a:pPr algn="ctr" latinLnBrk="1"/>
                      <a:r>
                        <a:rPr lang="en-US" altLang="ko-KR" sz="800" dirty="0" smtClean="0"/>
                        <a:t>Liquid Emulsion with dual layer</a:t>
                      </a:r>
                      <a:endParaRPr lang="ko-KR" altLang="en-US" sz="800" dirty="0"/>
                    </a:p>
                  </a:txBody>
                  <a:tcPr marL="36000" marR="36000" anchor="ctr"/>
                </a:tc>
                <a:tc>
                  <a:txBody>
                    <a:bodyPr/>
                    <a:lstStyle/>
                    <a:p>
                      <a:pPr algn="ctr" latinLnBrk="1"/>
                      <a:r>
                        <a:rPr lang="en-US" altLang="ko-KR" sz="800" dirty="0" smtClean="0"/>
                        <a:t>150ml</a:t>
                      </a:r>
                      <a:endParaRPr lang="ko-KR" altLang="en-US" sz="800" dirty="0"/>
                    </a:p>
                  </a:txBody>
                  <a:tcPr marL="36000" marR="36000" anchor="ctr"/>
                </a:tc>
                <a:tc>
                  <a:txBody>
                    <a:bodyPr/>
                    <a:lstStyle/>
                    <a:p>
                      <a:pPr algn="ctr" latinLnBrk="1"/>
                      <a:r>
                        <a:rPr lang="en-US" altLang="ko-KR" sz="800" dirty="0" smtClean="0"/>
                        <a:t>9,000 won</a:t>
                      </a:r>
                      <a:endParaRPr lang="ko-KR" altLang="en-US" sz="800" dirty="0"/>
                    </a:p>
                  </a:txBody>
                  <a:tcPr marL="36000" marR="36000" anchor="ctr"/>
                </a:tc>
              </a:tr>
              <a:tr h="295260">
                <a:tc>
                  <a:txBody>
                    <a:bodyPr/>
                    <a:lstStyle/>
                    <a:p>
                      <a:pPr algn="ctr" latinLnBrk="1"/>
                      <a:r>
                        <a:rPr lang="en-US" altLang="ko-KR" sz="800" b="1" dirty="0" smtClean="0"/>
                        <a:t>Marseille Olive Cleansing Foam</a:t>
                      </a:r>
                      <a:endParaRPr lang="ko-KR" altLang="en-US" sz="800" b="1" dirty="0"/>
                    </a:p>
                  </a:txBody>
                  <a:tcPr marL="36000" marR="36000" anchor="ctr"/>
                </a:tc>
                <a:tc>
                  <a:txBody>
                    <a:bodyPr/>
                    <a:lstStyle/>
                    <a:p>
                      <a:pPr algn="ctr" latinLnBrk="1"/>
                      <a:r>
                        <a:rPr lang="en-US" altLang="ko-KR" sz="800" dirty="0" smtClean="0"/>
                        <a:t>Gummy</a:t>
                      </a:r>
                      <a:r>
                        <a:rPr lang="en-US" altLang="ko-KR" sz="800" baseline="0" dirty="0" smtClean="0"/>
                        <a:t> textured foam </a:t>
                      </a:r>
                      <a:endParaRPr lang="ko-KR" altLang="en-US" sz="800" dirty="0"/>
                    </a:p>
                  </a:txBody>
                  <a:tcPr marL="36000" marR="36000" anchor="ctr"/>
                </a:tc>
                <a:tc>
                  <a:txBody>
                    <a:bodyPr/>
                    <a:lstStyle/>
                    <a:p>
                      <a:pPr algn="ctr" latinLnBrk="1"/>
                      <a:r>
                        <a:rPr lang="en-US" altLang="ko-KR" sz="800" dirty="0" smtClean="0"/>
                        <a:t>150ml</a:t>
                      </a:r>
                      <a:endParaRPr lang="ko-KR" altLang="en-US" sz="800" dirty="0"/>
                    </a:p>
                  </a:txBody>
                  <a:tcPr marL="36000" marR="3600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8,000 won</a:t>
                      </a:r>
                      <a:endParaRPr lang="ko-KR" altLang="en-US" sz="800" dirty="0" smtClean="0"/>
                    </a:p>
                  </a:txBody>
                  <a:tcPr marL="36000" marR="36000" anchor="ctr"/>
                </a:tc>
              </a:tr>
            </a:tbl>
          </a:graphicData>
        </a:graphic>
      </p:graphicFrame>
      <p:sp>
        <p:nvSpPr>
          <p:cNvPr id="63" name="포인트가 6개인 별 62"/>
          <p:cNvSpPr/>
          <p:nvPr/>
        </p:nvSpPr>
        <p:spPr>
          <a:xfrm>
            <a:off x="6660232" y="5445224"/>
            <a:ext cx="99392" cy="99392"/>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64" name="포인트가 6개인 별 63"/>
          <p:cNvSpPr/>
          <p:nvPr/>
        </p:nvSpPr>
        <p:spPr>
          <a:xfrm>
            <a:off x="6560840" y="5157192"/>
            <a:ext cx="99392" cy="99392"/>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TextBox 74"/>
          <p:cNvSpPr txBox="1"/>
          <p:nvPr/>
        </p:nvSpPr>
        <p:spPr>
          <a:xfrm>
            <a:off x="7812360" y="2348880"/>
            <a:ext cx="1396536" cy="230832"/>
          </a:xfrm>
          <a:prstGeom prst="rect">
            <a:avLst/>
          </a:prstGeom>
          <a:noFill/>
        </p:spPr>
        <p:txBody>
          <a:bodyPr wrap="none" rtlCol="0">
            <a:spAutoFit/>
          </a:bodyPr>
          <a:lstStyle/>
          <a:p>
            <a:r>
              <a:rPr lang="en-US" altLang="ko-KR" sz="900" dirty="0" smtClean="0">
                <a:latin typeface="HY엽서M" pitchFamily="18" charset="-127"/>
                <a:ea typeface="HY엽서M" pitchFamily="18" charset="-127"/>
              </a:rPr>
              <a:t>“</a:t>
            </a:r>
            <a:r>
              <a:rPr lang="en-US" altLang="ko-KR" sz="900" dirty="0" smtClean="0">
                <a:latin typeface="HY엽서M" pitchFamily="18" charset="-127"/>
                <a:ea typeface="HY엽서M" pitchFamily="18" charset="-127"/>
              </a:rPr>
              <a:t>Real </a:t>
            </a:r>
            <a:r>
              <a:rPr lang="en-US" altLang="ko-KR" sz="900" dirty="0" err="1" smtClean="0">
                <a:latin typeface="HY엽서M" pitchFamily="18" charset="-127"/>
                <a:ea typeface="HY엽서M" pitchFamily="18" charset="-127"/>
              </a:rPr>
              <a:t>Caleudula</a:t>
            </a:r>
            <a:r>
              <a:rPr lang="en-US" altLang="ko-KR" sz="900" dirty="0" smtClean="0">
                <a:latin typeface="HY엽서M" pitchFamily="18" charset="-127"/>
                <a:ea typeface="HY엽서M" pitchFamily="18" charset="-127"/>
              </a:rPr>
              <a:t>!”</a:t>
            </a:r>
            <a:endParaRPr lang="ko-KR" altLang="en-US" sz="900" dirty="0">
              <a:latin typeface="HY엽서M" pitchFamily="18" charset="-127"/>
              <a:ea typeface="HY엽서M" pitchFamily="18" charset="-127"/>
            </a:endParaRPr>
          </a:p>
        </p:txBody>
      </p:sp>
      <p:sp>
        <p:nvSpPr>
          <p:cNvPr id="30" name="직사각형 29"/>
          <p:cNvSpPr/>
          <p:nvPr/>
        </p:nvSpPr>
        <p:spPr>
          <a:xfrm>
            <a:off x="5436096" y="764704"/>
            <a:ext cx="3609578" cy="369332"/>
          </a:xfrm>
          <a:prstGeom prst="rect">
            <a:avLst/>
          </a:prstGeom>
        </p:spPr>
        <p:txBody>
          <a:bodyPr wrap="none">
            <a:spAutoFit/>
          </a:bodyPr>
          <a:lstStyle/>
          <a:p>
            <a:r>
              <a:rPr lang="en-US" altLang="ko-KR" b="1" i="1" dirty="0" smtClean="0"/>
              <a:t>Real Flower Petal Cleansing Oil</a:t>
            </a:r>
            <a:endParaRPr lang="ko-KR" altLang="en-US" dirty="0"/>
          </a:p>
        </p:txBody>
      </p:sp>
      <p:grpSp>
        <p:nvGrpSpPr>
          <p:cNvPr id="66" name="그룹 65"/>
          <p:cNvGrpSpPr/>
          <p:nvPr/>
        </p:nvGrpSpPr>
        <p:grpSpPr>
          <a:xfrm>
            <a:off x="5789984" y="1221151"/>
            <a:ext cx="2589023" cy="846209"/>
            <a:chOff x="4724697" y="1213976"/>
            <a:chExt cx="2125415" cy="846209"/>
          </a:xfrm>
        </p:grpSpPr>
        <p:sp>
          <p:nvSpPr>
            <p:cNvPr id="38" name="직사각형 37"/>
            <p:cNvSpPr/>
            <p:nvPr/>
          </p:nvSpPr>
          <p:spPr>
            <a:xfrm rot="400330">
              <a:off x="4724697" y="1412541"/>
              <a:ext cx="2125415" cy="523220"/>
            </a:xfrm>
            <a:prstGeom prst="rect">
              <a:avLst/>
            </a:prstGeom>
          </p:spPr>
          <p:txBody>
            <a:bodyPr wrap="square">
              <a:spAutoFit/>
            </a:bodyPr>
            <a:lstStyle/>
            <a:p>
              <a:pPr algn="ctr"/>
              <a:r>
                <a:rPr lang="en-US" altLang="ko-KR" sz="900" b="1" i="1" dirty="0" smtClean="0"/>
                <a:t>Now You can look and feel the real petal </a:t>
              </a:r>
            </a:p>
            <a:p>
              <a:pPr algn="ctr"/>
              <a:r>
                <a:rPr lang="en-US" altLang="ko-KR" sz="1000" b="1" i="1" dirty="0" smtClean="0">
                  <a:solidFill>
                    <a:srgbClr val="FF0000"/>
                  </a:solidFill>
                </a:rPr>
                <a:t>Real Rose Petal &amp; Calendula Petal</a:t>
              </a:r>
              <a:endParaRPr lang="en-US" altLang="ko-KR" sz="1000" b="1" i="1" dirty="0" smtClean="0">
                <a:solidFill>
                  <a:srgbClr val="FF0000"/>
                </a:solidFill>
              </a:endParaRPr>
            </a:p>
            <a:p>
              <a:pPr algn="ctr"/>
              <a:r>
                <a:rPr lang="en-US" altLang="ko-KR" sz="900" b="1" i="1" dirty="0"/>
                <a:t>i</a:t>
              </a:r>
              <a:r>
                <a:rPr lang="en-US" altLang="ko-KR" sz="900" b="1" i="1" dirty="0" smtClean="0"/>
                <a:t>n Cleansing Oil. </a:t>
              </a:r>
              <a:endParaRPr lang="en-US" altLang="ko-KR" sz="800" b="1" i="1" dirty="0" smtClean="0"/>
            </a:p>
          </p:txBody>
        </p:sp>
        <p:sp>
          <p:nvSpPr>
            <p:cNvPr id="39" name="타원형 설명선 38"/>
            <p:cNvSpPr/>
            <p:nvPr/>
          </p:nvSpPr>
          <p:spPr>
            <a:xfrm rot="177807">
              <a:off x="4970270" y="1213976"/>
              <a:ext cx="1698744" cy="846209"/>
            </a:xfrm>
            <a:prstGeom prst="wedgeEllipseCallout">
              <a:avLst>
                <a:gd name="adj1" fmla="val -48947"/>
                <a:gd name="adj2" fmla="val 3533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5" name="그룹 84"/>
          <p:cNvGrpSpPr/>
          <p:nvPr/>
        </p:nvGrpSpPr>
        <p:grpSpPr>
          <a:xfrm>
            <a:off x="5580112" y="3068960"/>
            <a:ext cx="1349804" cy="1080120"/>
            <a:chOff x="7164288" y="2132856"/>
            <a:chExt cx="1979712" cy="1584176"/>
          </a:xfrm>
        </p:grpSpPr>
        <p:pic>
          <p:nvPicPr>
            <p:cNvPr id="83" name="Picture 3"/>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65651" t="31250"/>
            <a:stretch>
              <a:fillRect/>
            </a:stretch>
          </p:blipFill>
          <p:spPr bwMode="auto">
            <a:xfrm>
              <a:off x="7812360" y="2132856"/>
              <a:ext cx="133164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4578" t="31250" r="35666" b="28125"/>
            <a:stretch>
              <a:fillRect/>
            </a:stretch>
          </p:blipFill>
          <p:spPr bwMode="auto">
            <a:xfrm rot="21400566">
              <a:off x="7164288" y="2348880"/>
              <a:ext cx="6480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0" name="TextBox 89"/>
          <p:cNvSpPr txBox="1"/>
          <p:nvPr/>
        </p:nvSpPr>
        <p:spPr>
          <a:xfrm>
            <a:off x="4714850" y="2502671"/>
            <a:ext cx="1993912" cy="557164"/>
          </a:xfrm>
          <a:prstGeom prst="roundRect">
            <a:avLst/>
          </a:prstGeom>
          <a:solidFill>
            <a:srgbClr val="FF0000"/>
          </a:solidFill>
        </p:spPr>
        <p:txBody>
          <a:bodyPr wrap="square" lIns="36000" tIns="36000" rIns="36000" bIns="36000" rtlCol="0">
            <a:spAutoFit/>
          </a:bodyPr>
          <a:lstStyle/>
          <a:p>
            <a:pPr algn="ctr"/>
            <a:r>
              <a:rPr lang="en-US" altLang="ko-KR" sz="1000" b="1" i="1" u="sng" dirty="0" smtClean="0">
                <a:solidFill>
                  <a:schemeClr val="bg1"/>
                </a:solidFill>
                <a:latin typeface="Ebrima" pitchFamily="2" charset="0"/>
                <a:ea typeface="Ebrima" pitchFamily="2" charset="0"/>
                <a:cs typeface="Ebrima" pitchFamily="2" charset="0"/>
              </a:rPr>
              <a:t>Fresh Filter Used</a:t>
            </a:r>
            <a:r>
              <a:rPr lang="en-US" altLang="ko-KR" sz="1000" b="1" i="1" u="sng" dirty="0">
                <a:solidFill>
                  <a:schemeClr val="bg1"/>
                </a:solidFill>
                <a:latin typeface="Ebrima" pitchFamily="2" charset="0"/>
                <a:ea typeface="Ebrima" pitchFamily="2" charset="0"/>
                <a:cs typeface="Ebrima" pitchFamily="2" charset="0"/>
              </a:rPr>
              <a:t> </a:t>
            </a:r>
            <a:endParaRPr lang="en-US" altLang="ko-KR" sz="1000" b="1" i="1" u="sng" dirty="0" smtClean="0">
              <a:solidFill>
                <a:schemeClr val="bg1"/>
              </a:solidFill>
              <a:latin typeface="Ebrima" pitchFamily="2" charset="0"/>
              <a:ea typeface="Ebrima" pitchFamily="2" charset="0"/>
              <a:cs typeface="Ebrima" pitchFamily="2" charset="0"/>
            </a:endParaRPr>
          </a:p>
          <a:p>
            <a:pPr algn="ctr"/>
            <a:r>
              <a:rPr lang="en-US" altLang="ko-KR" sz="900" b="1" dirty="0" smtClean="0">
                <a:solidFill>
                  <a:schemeClr val="bg1"/>
                </a:solidFill>
                <a:latin typeface="Ebrima" pitchFamily="2" charset="0"/>
                <a:ea typeface="Ebrima" pitchFamily="2" charset="0"/>
                <a:cs typeface="Ebrima" pitchFamily="2" charset="0"/>
              </a:rPr>
              <a:t>to keep ingredients more effective and  stable. </a:t>
            </a:r>
            <a:endParaRPr lang="ko-KR" altLang="en-US" sz="900" b="1" dirty="0">
              <a:solidFill>
                <a:schemeClr val="bg1"/>
              </a:solidFill>
              <a:latin typeface="Ebrima" pitchFamily="2" charset="0"/>
              <a:cs typeface="Ebrima" pitchFamily="2" charset="0"/>
            </a:endParaRPr>
          </a:p>
        </p:txBody>
      </p:sp>
      <p:grpSp>
        <p:nvGrpSpPr>
          <p:cNvPr id="70" name="그룹 69"/>
          <p:cNvGrpSpPr/>
          <p:nvPr/>
        </p:nvGrpSpPr>
        <p:grpSpPr>
          <a:xfrm>
            <a:off x="7884368" y="2060848"/>
            <a:ext cx="319928" cy="198917"/>
            <a:chOff x="5381605" y="2852936"/>
            <a:chExt cx="630555" cy="392052"/>
          </a:xfrm>
        </p:grpSpPr>
        <p:sp>
          <p:nvSpPr>
            <p:cNvPr id="67" name="자유형 66"/>
            <p:cNvSpPr/>
            <p:nvPr/>
          </p:nvSpPr>
          <p:spPr>
            <a:xfrm>
              <a:off x="5537403" y="2852936"/>
              <a:ext cx="474757" cy="281446"/>
            </a:xfrm>
            <a:custGeom>
              <a:avLst/>
              <a:gdLst>
                <a:gd name="connsiteX0" fmla="*/ 474757 w 474757"/>
                <a:gd name="connsiteY0" fmla="*/ 24271 h 281446"/>
                <a:gd name="connsiteX1" fmla="*/ 208057 w 474757"/>
                <a:gd name="connsiteY1" fmla="*/ 24271 h 281446"/>
                <a:gd name="connsiteX2" fmla="*/ 179482 w 474757"/>
                <a:gd name="connsiteY2" fmla="*/ 81421 h 281446"/>
                <a:gd name="connsiteX3" fmla="*/ 189007 w 474757"/>
                <a:gd name="connsiteY3" fmla="*/ 224296 h 281446"/>
                <a:gd name="connsiteX4" fmla="*/ 198532 w 474757"/>
                <a:gd name="connsiteY4" fmla="*/ 252871 h 281446"/>
                <a:gd name="connsiteX5" fmla="*/ 236632 w 474757"/>
                <a:gd name="connsiteY5" fmla="*/ 271921 h 281446"/>
                <a:gd name="connsiteX6" fmla="*/ 274732 w 474757"/>
                <a:gd name="connsiteY6" fmla="*/ 262396 h 281446"/>
                <a:gd name="connsiteX7" fmla="*/ 303307 w 474757"/>
                <a:gd name="connsiteY7" fmla="*/ 195721 h 281446"/>
                <a:gd name="connsiteX8" fmla="*/ 265207 w 474757"/>
                <a:gd name="connsiteY8" fmla="*/ 100471 h 281446"/>
                <a:gd name="connsiteX9" fmla="*/ 208057 w 474757"/>
                <a:gd name="connsiteY9" fmla="*/ 81421 h 281446"/>
                <a:gd name="connsiteX10" fmla="*/ 74707 w 474757"/>
                <a:gd name="connsiteY10" fmla="*/ 100471 h 281446"/>
                <a:gd name="connsiteX11" fmla="*/ 46132 w 474757"/>
                <a:gd name="connsiteY11" fmla="*/ 119521 h 281446"/>
                <a:gd name="connsiteX12" fmla="*/ 27082 w 474757"/>
                <a:gd name="connsiteY12" fmla="*/ 148096 h 281446"/>
                <a:gd name="connsiteX13" fmla="*/ 8032 w 474757"/>
                <a:gd name="connsiteY13" fmla="*/ 281446 h 2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7" h="281446">
                  <a:moveTo>
                    <a:pt x="474757" y="24271"/>
                  </a:moveTo>
                  <a:cubicBezTo>
                    <a:pt x="371621" y="7082"/>
                    <a:pt x="353684" y="0"/>
                    <a:pt x="208057" y="24271"/>
                  </a:cubicBezTo>
                  <a:cubicBezTo>
                    <a:pt x="195023" y="26443"/>
                    <a:pt x="182466" y="72469"/>
                    <a:pt x="179482" y="81421"/>
                  </a:cubicBezTo>
                  <a:cubicBezTo>
                    <a:pt x="182657" y="129046"/>
                    <a:pt x="183736" y="176857"/>
                    <a:pt x="189007" y="224296"/>
                  </a:cubicBezTo>
                  <a:cubicBezTo>
                    <a:pt x="190116" y="234275"/>
                    <a:pt x="191432" y="245771"/>
                    <a:pt x="198532" y="252871"/>
                  </a:cubicBezTo>
                  <a:cubicBezTo>
                    <a:pt x="208572" y="262911"/>
                    <a:pt x="223932" y="265571"/>
                    <a:pt x="236632" y="271921"/>
                  </a:cubicBezTo>
                  <a:cubicBezTo>
                    <a:pt x="249332" y="268746"/>
                    <a:pt x="263840" y="269658"/>
                    <a:pt x="274732" y="262396"/>
                  </a:cubicBezTo>
                  <a:cubicBezTo>
                    <a:pt x="294466" y="249240"/>
                    <a:pt x="298528" y="214838"/>
                    <a:pt x="303307" y="195721"/>
                  </a:cubicBezTo>
                  <a:cubicBezTo>
                    <a:pt x="296986" y="151475"/>
                    <a:pt x="306591" y="123462"/>
                    <a:pt x="265207" y="100471"/>
                  </a:cubicBezTo>
                  <a:cubicBezTo>
                    <a:pt x="247654" y="90719"/>
                    <a:pt x="208057" y="81421"/>
                    <a:pt x="208057" y="81421"/>
                  </a:cubicBezTo>
                  <a:cubicBezTo>
                    <a:pt x="181288" y="83855"/>
                    <a:pt x="111356" y="82147"/>
                    <a:pt x="74707" y="100471"/>
                  </a:cubicBezTo>
                  <a:cubicBezTo>
                    <a:pt x="64468" y="105591"/>
                    <a:pt x="55657" y="113171"/>
                    <a:pt x="46132" y="119521"/>
                  </a:cubicBezTo>
                  <a:cubicBezTo>
                    <a:pt x="39782" y="129046"/>
                    <a:pt x="31731" y="137635"/>
                    <a:pt x="27082" y="148096"/>
                  </a:cubicBezTo>
                  <a:cubicBezTo>
                    <a:pt x="0" y="209031"/>
                    <a:pt x="8032" y="210858"/>
                    <a:pt x="8032" y="28144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8" name="이등변 삼각형 67"/>
            <p:cNvSpPr/>
            <p:nvPr/>
          </p:nvSpPr>
          <p:spPr>
            <a:xfrm rot="13892908">
              <a:off x="5364323" y="3011682"/>
              <a:ext cx="250588" cy="216024"/>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grpSp>
      <p:sp>
        <p:nvSpPr>
          <p:cNvPr id="96" name="직사각형 95"/>
          <p:cNvSpPr/>
          <p:nvPr/>
        </p:nvSpPr>
        <p:spPr>
          <a:xfrm>
            <a:off x="4576909" y="3414722"/>
            <a:ext cx="1224136" cy="707886"/>
          </a:xfrm>
          <a:prstGeom prst="rect">
            <a:avLst/>
          </a:prstGeom>
        </p:spPr>
        <p:txBody>
          <a:bodyPr wrap="square">
            <a:spAutoFit/>
          </a:bodyPr>
          <a:lstStyle/>
          <a:p>
            <a:pPr algn="ctr"/>
            <a:r>
              <a:rPr lang="en-US" altLang="ko-KR" sz="800" b="1" dirty="0" smtClean="0">
                <a:latin typeface="Ebrima" pitchFamily="2" charset="0"/>
                <a:ea typeface="Ebrima" pitchFamily="2" charset="0"/>
                <a:cs typeface="Ebrima" pitchFamily="2" charset="0"/>
              </a:rPr>
              <a:t>There is </a:t>
            </a:r>
            <a:r>
              <a:rPr lang="ko-KR" altLang="en-US" sz="800" b="1" dirty="0" smtClean="0">
                <a:latin typeface="Ebrima" pitchFamily="2" charset="0"/>
                <a:cs typeface="Ebrima" pitchFamily="2" charset="0"/>
              </a:rPr>
              <a:t> </a:t>
            </a:r>
            <a:r>
              <a:rPr lang="en-US" altLang="ko-KR" sz="800" b="1" dirty="0" smtClean="0">
                <a:solidFill>
                  <a:srgbClr val="C00000"/>
                </a:solidFill>
                <a:latin typeface="Ebrima" pitchFamily="2" charset="0"/>
                <a:ea typeface="Ebrima" pitchFamily="2" charset="0"/>
                <a:cs typeface="Ebrima" pitchFamily="2" charset="0"/>
              </a:rPr>
              <a:t>150 mesh filter right below the pum</a:t>
            </a:r>
            <a:r>
              <a:rPr lang="en-US" altLang="ko-KR" sz="800" b="1" dirty="0" smtClean="0">
                <a:solidFill>
                  <a:srgbClr val="C00000"/>
                </a:solidFill>
                <a:latin typeface="Ebrima" pitchFamily="2" charset="0"/>
                <a:ea typeface="Ebrima" pitchFamily="2" charset="0"/>
                <a:cs typeface="Ebrima" pitchFamily="2" charset="0"/>
              </a:rPr>
              <a:t>p tube, </a:t>
            </a:r>
            <a:r>
              <a:rPr lang="en-US" altLang="ko-KR" sz="800" b="1" dirty="0" smtClean="0">
                <a:latin typeface="Ebrima" pitchFamily="2" charset="0"/>
                <a:ea typeface="Ebrima" pitchFamily="2" charset="0"/>
                <a:cs typeface="Ebrima" pitchFamily="2" charset="0"/>
              </a:rPr>
              <a:t>letting the fresh oil every time you pump out.</a:t>
            </a:r>
            <a:r>
              <a:rPr lang="en-US" altLang="ko-KR" sz="800" b="1" dirty="0" smtClean="0">
                <a:latin typeface="Ebrima" pitchFamily="2" charset="0"/>
                <a:ea typeface="Ebrima" pitchFamily="2" charset="0"/>
                <a:cs typeface="Ebrima" pitchFamily="2" charset="0"/>
              </a:rPr>
              <a:t>!</a:t>
            </a:r>
            <a:endParaRPr lang="en-US" altLang="ko-KR" sz="800" b="1" dirty="0" smtClean="0">
              <a:latin typeface="Ebrima" pitchFamily="2" charset="0"/>
              <a:ea typeface="Ebrima" pitchFamily="2" charset="0"/>
              <a:cs typeface="Ebrima" pitchFamily="2" charset="0"/>
            </a:endParaRPr>
          </a:p>
        </p:txBody>
      </p:sp>
      <p:pic>
        <p:nvPicPr>
          <p:cNvPr id="10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6296" y="2996952"/>
            <a:ext cx="1368151" cy="126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 name="직사각형 108"/>
          <p:cNvSpPr/>
          <p:nvPr/>
        </p:nvSpPr>
        <p:spPr>
          <a:xfrm>
            <a:off x="4716016" y="3068960"/>
            <a:ext cx="1944216" cy="10801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직사각형 109"/>
          <p:cNvSpPr/>
          <p:nvPr/>
        </p:nvSpPr>
        <p:spPr>
          <a:xfrm>
            <a:off x="7020272" y="2924944"/>
            <a:ext cx="1944216" cy="122413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9" name="Picture 11"/>
          <p:cNvPicPr>
            <a:picLocks noChangeAspect="1" noChangeArrowheads="1"/>
          </p:cNvPicPr>
          <p:nvPr/>
        </p:nvPicPr>
        <p:blipFill>
          <a:blip r:embed="rId13" cstate="print">
            <a:clrChange>
              <a:clrFrom>
                <a:srgbClr val="F8FDF7"/>
              </a:clrFrom>
              <a:clrTo>
                <a:srgbClr val="F8FDF7">
                  <a:alpha val="0"/>
                </a:srgbClr>
              </a:clrTo>
            </a:clrChange>
          </a:blip>
          <a:srcRect l="4725" t="34699" r="43891" b="14361"/>
          <a:stretch>
            <a:fillRect/>
          </a:stretch>
        </p:blipFill>
        <p:spPr bwMode="auto">
          <a:xfrm>
            <a:off x="7123765" y="1124744"/>
            <a:ext cx="363171" cy="288032"/>
          </a:xfrm>
          <a:prstGeom prst="rect">
            <a:avLst/>
          </a:prstGeom>
          <a:noFill/>
          <a:ln w="9525">
            <a:noFill/>
            <a:miter lim="800000"/>
            <a:headEnd/>
            <a:tailEnd/>
          </a:ln>
        </p:spPr>
      </p:pic>
      <p:pic>
        <p:nvPicPr>
          <p:cNvPr id="1026" name="Picture 2"/>
          <p:cNvPicPr>
            <a:picLocks noChangeAspect="1" noChangeArrowheads="1"/>
          </p:cNvPicPr>
          <p:nvPr/>
        </p:nvPicPr>
        <p:blipFill>
          <a:blip r:embed="rId14" cstate="print"/>
          <a:srcRect l="24806" t="15582" r="68698" b="53411"/>
          <a:stretch>
            <a:fillRect/>
          </a:stretch>
        </p:blipFill>
        <p:spPr bwMode="auto">
          <a:xfrm>
            <a:off x="8664990" y="1221914"/>
            <a:ext cx="288031"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8" name="Picture 2"/>
          <p:cNvPicPr>
            <a:picLocks noChangeAspect="1" noChangeArrowheads="1"/>
          </p:cNvPicPr>
          <p:nvPr/>
        </p:nvPicPr>
        <p:blipFill>
          <a:blip r:embed="rId15" cstate="print"/>
          <a:srcRect l="14697" t="15497" r="78807" b="53496"/>
          <a:stretch>
            <a:fillRect/>
          </a:stretch>
        </p:blipFill>
        <p:spPr bwMode="auto">
          <a:xfrm rot="713187">
            <a:off x="8223294" y="1231647"/>
            <a:ext cx="299250" cy="1060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 name="TextBox 58"/>
          <p:cNvSpPr txBox="1"/>
          <p:nvPr/>
        </p:nvSpPr>
        <p:spPr>
          <a:xfrm>
            <a:off x="7092280" y="2132856"/>
            <a:ext cx="1074333" cy="230832"/>
          </a:xfrm>
          <a:prstGeom prst="rect">
            <a:avLst/>
          </a:prstGeom>
          <a:noFill/>
        </p:spPr>
        <p:txBody>
          <a:bodyPr wrap="none" rtlCol="0">
            <a:spAutoFit/>
          </a:bodyPr>
          <a:lstStyle/>
          <a:p>
            <a:r>
              <a:rPr lang="en-US" altLang="ko-KR" sz="900" dirty="0" smtClean="0">
                <a:latin typeface="HY엽서M" pitchFamily="18" charset="-127"/>
                <a:ea typeface="HY엽서M" pitchFamily="18" charset="-127"/>
              </a:rPr>
              <a:t>“Real rose !”</a:t>
            </a:r>
            <a:endParaRPr lang="ko-KR" altLang="en-US" sz="900" dirty="0">
              <a:latin typeface="HY엽서M" pitchFamily="18" charset="-127"/>
              <a:ea typeface="HY엽서M" pitchFamily="18" charset="-127"/>
            </a:endParaRPr>
          </a:p>
        </p:txBody>
      </p:sp>
      <p:pic>
        <p:nvPicPr>
          <p:cNvPr id="2058" name="Picture 10"/>
          <p:cNvPicPr>
            <a:picLocks noChangeAspect="1" noChangeArrowheads="1"/>
          </p:cNvPicPr>
          <p:nvPr/>
        </p:nvPicPr>
        <p:blipFill>
          <a:blip r:embed="rId16" cstate="print">
            <a:clrChange>
              <a:clrFrom>
                <a:srgbClr val="FFFFFF"/>
              </a:clrFrom>
              <a:clrTo>
                <a:srgbClr val="FFFFFF">
                  <a:alpha val="0"/>
                </a:srgbClr>
              </a:clrTo>
            </a:clrChange>
          </a:blip>
          <a:srcRect l="21209" t="46277" r="56294" b="24967"/>
          <a:stretch>
            <a:fillRect/>
          </a:stretch>
        </p:blipFill>
        <p:spPr bwMode="auto">
          <a:xfrm>
            <a:off x="7487072" y="1214246"/>
            <a:ext cx="288032" cy="294534"/>
          </a:xfrm>
          <a:prstGeom prst="rect">
            <a:avLst/>
          </a:prstGeom>
          <a:noFill/>
          <a:ln w="9525">
            <a:noFill/>
            <a:miter lim="800000"/>
            <a:headEnd/>
            <a:tailEnd/>
          </a:ln>
        </p:spPr>
      </p:pic>
      <p:grpSp>
        <p:nvGrpSpPr>
          <p:cNvPr id="65" name="그룹 64"/>
          <p:cNvGrpSpPr/>
          <p:nvPr/>
        </p:nvGrpSpPr>
        <p:grpSpPr>
          <a:xfrm rot="20503162">
            <a:off x="8483556" y="2106004"/>
            <a:ext cx="319928" cy="198917"/>
            <a:chOff x="5381605" y="2852936"/>
            <a:chExt cx="630555" cy="392052"/>
          </a:xfrm>
        </p:grpSpPr>
        <p:sp>
          <p:nvSpPr>
            <p:cNvPr id="69" name="자유형 68"/>
            <p:cNvSpPr/>
            <p:nvPr/>
          </p:nvSpPr>
          <p:spPr>
            <a:xfrm>
              <a:off x="5537403" y="2852936"/>
              <a:ext cx="474757" cy="281446"/>
            </a:xfrm>
            <a:custGeom>
              <a:avLst/>
              <a:gdLst>
                <a:gd name="connsiteX0" fmla="*/ 474757 w 474757"/>
                <a:gd name="connsiteY0" fmla="*/ 24271 h 281446"/>
                <a:gd name="connsiteX1" fmla="*/ 208057 w 474757"/>
                <a:gd name="connsiteY1" fmla="*/ 24271 h 281446"/>
                <a:gd name="connsiteX2" fmla="*/ 179482 w 474757"/>
                <a:gd name="connsiteY2" fmla="*/ 81421 h 281446"/>
                <a:gd name="connsiteX3" fmla="*/ 189007 w 474757"/>
                <a:gd name="connsiteY3" fmla="*/ 224296 h 281446"/>
                <a:gd name="connsiteX4" fmla="*/ 198532 w 474757"/>
                <a:gd name="connsiteY4" fmla="*/ 252871 h 281446"/>
                <a:gd name="connsiteX5" fmla="*/ 236632 w 474757"/>
                <a:gd name="connsiteY5" fmla="*/ 271921 h 281446"/>
                <a:gd name="connsiteX6" fmla="*/ 274732 w 474757"/>
                <a:gd name="connsiteY6" fmla="*/ 262396 h 281446"/>
                <a:gd name="connsiteX7" fmla="*/ 303307 w 474757"/>
                <a:gd name="connsiteY7" fmla="*/ 195721 h 281446"/>
                <a:gd name="connsiteX8" fmla="*/ 265207 w 474757"/>
                <a:gd name="connsiteY8" fmla="*/ 100471 h 281446"/>
                <a:gd name="connsiteX9" fmla="*/ 208057 w 474757"/>
                <a:gd name="connsiteY9" fmla="*/ 81421 h 281446"/>
                <a:gd name="connsiteX10" fmla="*/ 74707 w 474757"/>
                <a:gd name="connsiteY10" fmla="*/ 100471 h 281446"/>
                <a:gd name="connsiteX11" fmla="*/ 46132 w 474757"/>
                <a:gd name="connsiteY11" fmla="*/ 119521 h 281446"/>
                <a:gd name="connsiteX12" fmla="*/ 27082 w 474757"/>
                <a:gd name="connsiteY12" fmla="*/ 148096 h 281446"/>
                <a:gd name="connsiteX13" fmla="*/ 8032 w 474757"/>
                <a:gd name="connsiteY13" fmla="*/ 281446 h 2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7" h="281446">
                  <a:moveTo>
                    <a:pt x="474757" y="24271"/>
                  </a:moveTo>
                  <a:cubicBezTo>
                    <a:pt x="371621" y="7082"/>
                    <a:pt x="353684" y="0"/>
                    <a:pt x="208057" y="24271"/>
                  </a:cubicBezTo>
                  <a:cubicBezTo>
                    <a:pt x="195023" y="26443"/>
                    <a:pt x="182466" y="72469"/>
                    <a:pt x="179482" y="81421"/>
                  </a:cubicBezTo>
                  <a:cubicBezTo>
                    <a:pt x="182657" y="129046"/>
                    <a:pt x="183736" y="176857"/>
                    <a:pt x="189007" y="224296"/>
                  </a:cubicBezTo>
                  <a:cubicBezTo>
                    <a:pt x="190116" y="234275"/>
                    <a:pt x="191432" y="245771"/>
                    <a:pt x="198532" y="252871"/>
                  </a:cubicBezTo>
                  <a:cubicBezTo>
                    <a:pt x="208572" y="262911"/>
                    <a:pt x="223932" y="265571"/>
                    <a:pt x="236632" y="271921"/>
                  </a:cubicBezTo>
                  <a:cubicBezTo>
                    <a:pt x="249332" y="268746"/>
                    <a:pt x="263840" y="269658"/>
                    <a:pt x="274732" y="262396"/>
                  </a:cubicBezTo>
                  <a:cubicBezTo>
                    <a:pt x="294466" y="249240"/>
                    <a:pt x="298528" y="214838"/>
                    <a:pt x="303307" y="195721"/>
                  </a:cubicBezTo>
                  <a:cubicBezTo>
                    <a:pt x="296986" y="151475"/>
                    <a:pt x="306591" y="123462"/>
                    <a:pt x="265207" y="100471"/>
                  </a:cubicBezTo>
                  <a:cubicBezTo>
                    <a:pt x="247654" y="90719"/>
                    <a:pt x="208057" y="81421"/>
                    <a:pt x="208057" y="81421"/>
                  </a:cubicBezTo>
                  <a:cubicBezTo>
                    <a:pt x="181288" y="83855"/>
                    <a:pt x="111356" y="82147"/>
                    <a:pt x="74707" y="100471"/>
                  </a:cubicBezTo>
                  <a:cubicBezTo>
                    <a:pt x="64468" y="105591"/>
                    <a:pt x="55657" y="113171"/>
                    <a:pt x="46132" y="119521"/>
                  </a:cubicBezTo>
                  <a:cubicBezTo>
                    <a:pt x="39782" y="129046"/>
                    <a:pt x="31731" y="137635"/>
                    <a:pt x="27082" y="148096"/>
                  </a:cubicBezTo>
                  <a:cubicBezTo>
                    <a:pt x="0" y="209031"/>
                    <a:pt x="8032" y="210858"/>
                    <a:pt x="8032" y="28144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1" name="이등변 삼각형 70"/>
            <p:cNvSpPr/>
            <p:nvPr/>
          </p:nvSpPr>
          <p:spPr>
            <a:xfrm rot="13892908">
              <a:off x="5364323" y="3011682"/>
              <a:ext cx="250588" cy="216024"/>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grpSp>
      <p:sp>
        <p:nvSpPr>
          <p:cNvPr id="72" name="TextBox 71"/>
          <p:cNvSpPr txBox="1"/>
          <p:nvPr/>
        </p:nvSpPr>
        <p:spPr>
          <a:xfrm>
            <a:off x="6852459" y="2484390"/>
            <a:ext cx="2173424" cy="557164"/>
          </a:xfrm>
          <a:prstGeom prst="roundRect">
            <a:avLst/>
          </a:prstGeom>
          <a:solidFill>
            <a:srgbClr val="FF0000"/>
          </a:solidFill>
        </p:spPr>
        <p:txBody>
          <a:bodyPr wrap="square" lIns="36000" tIns="36000" rIns="36000" bIns="36000" rtlCol="0">
            <a:spAutoFit/>
          </a:bodyPr>
          <a:lstStyle/>
          <a:p>
            <a:pPr algn="ctr"/>
            <a:r>
              <a:rPr lang="en-US" altLang="ko-KR" sz="1000" b="1" i="1" u="sng" dirty="0" smtClean="0">
                <a:solidFill>
                  <a:schemeClr val="bg1"/>
                </a:solidFill>
                <a:latin typeface="Ebrima" pitchFamily="2" charset="0"/>
                <a:ea typeface="Ebrima" pitchFamily="2" charset="0"/>
                <a:cs typeface="Ebrima" pitchFamily="2" charset="0"/>
              </a:rPr>
              <a:t>Deep Cleansing</a:t>
            </a:r>
          </a:p>
          <a:p>
            <a:pPr algn="ctr"/>
            <a:r>
              <a:rPr lang="en-US" altLang="ko-KR" sz="900" b="1" dirty="0" smtClean="0">
                <a:solidFill>
                  <a:schemeClr val="bg1"/>
                </a:solidFill>
                <a:latin typeface="Ebrima" pitchFamily="2" charset="0"/>
                <a:ea typeface="Ebrima" pitchFamily="2" charset="0"/>
                <a:cs typeface="Ebrima" pitchFamily="2" charset="0"/>
              </a:rPr>
              <a:t>Natural oil deeply cleanses makeup, pollutants and blackheads. </a:t>
            </a:r>
            <a:endParaRPr lang="ko-KR" altLang="en-US" sz="900" b="1" dirty="0">
              <a:solidFill>
                <a:schemeClr val="bg1"/>
              </a:solidFill>
              <a:latin typeface="Ebrima" pitchFamily="2" charset="0"/>
              <a:cs typeface="Ebrima" pitchFamily="2" charset="0"/>
            </a:endParaRPr>
          </a:p>
        </p:txBody>
      </p:sp>
    </p:spTree>
    <p:extLst>
      <p:ext uri="{BB962C8B-B14F-4D97-AF65-F5344CB8AC3E}">
        <p14:creationId xmlns:p14="http://schemas.microsoft.com/office/powerpoint/2010/main" val="1416460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직선 연결선 16"/>
          <p:cNvCxnSpPr/>
          <p:nvPr/>
        </p:nvCxnSpPr>
        <p:spPr>
          <a:xfrm>
            <a:off x="4572000" y="0"/>
            <a:ext cx="0" cy="6858000"/>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내용 개체 틀 6"/>
          <p:cNvGraphicFramePr>
            <a:graphicFrameLocks noGrp="1"/>
          </p:cNvGraphicFramePr>
          <p:nvPr>
            <p:ph sz="half" idx="1"/>
            <p:extLst>
              <p:ext uri="{D42A27DB-BD31-4B8C-83A1-F6EECF244321}">
                <p14:modId xmlns:p14="http://schemas.microsoft.com/office/powerpoint/2010/main" val="3559249809"/>
              </p:ext>
            </p:extLst>
          </p:nvPr>
        </p:nvGraphicFramePr>
        <p:xfrm>
          <a:off x="110149" y="548679"/>
          <a:ext cx="4317835" cy="2955385"/>
        </p:xfrm>
        <a:graphic>
          <a:graphicData uri="http://schemas.openxmlformats.org/drawingml/2006/table">
            <a:tbl>
              <a:tblPr firstRow="1" bandRow="1">
                <a:tableStyleId>{0505E3EF-67EA-436B-97B2-0124C06EBD24}</a:tableStyleId>
              </a:tblPr>
              <a:tblGrid>
                <a:gridCol w="1118697"/>
                <a:gridCol w="750866"/>
                <a:gridCol w="2448272"/>
              </a:tblGrid>
              <a:tr h="127810">
                <a:tc rowSpan="3">
                  <a:txBody>
                    <a:bodyPr/>
                    <a:lstStyle/>
                    <a:p>
                      <a:pPr algn="ctr" latinLnBrk="1"/>
                      <a:endParaRPr lang="en-US" altLang="ko-KR" sz="1000" dirty="0" smtClean="0"/>
                    </a:p>
                    <a:p>
                      <a:pPr algn="ctr" latinLnBrk="1"/>
                      <a:endParaRPr lang="en-US" altLang="ko-KR" sz="1000" dirty="0" smtClean="0"/>
                    </a:p>
                    <a:p>
                      <a:pPr algn="ctr" latinLnBrk="1"/>
                      <a:endParaRPr lang="en-US" altLang="ko-KR" sz="1000" dirty="0" smtClean="0"/>
                    </a:p>
                    <a:p>
                      <a:pPr algn="ctr" latinLnBrk="1"/>
                      <a:endParaRPr lang="en-US" altLang="ko-KR" sz="1000" dirty="0" smtClean="0"/>
                    </a:p>
                    <a:p>
                      <a:pPr algn="ctr" latinLnBrk="1"/>
                      <a:endParaRPr lang="en-US" altLang="ko-KR" sz="1000" dirty="0" smtClean="0"/>
                    </a:p>
                    <a:p>
                      <a:pPr algn="ctr" latinLnBrk="1"/>
                      <a:r>
                        <a:rPr lang="en-US" altLang="ko-KR" sz="900" dirty="0" smtClean="0"/>
                        <a:t>size/price</a:t>
                      </a:r>
                      <a:r>
                        <a:rPr lang="ko-KR" altLang="en-US" sz="900" dirty="0" smtClean="0"/>
                        <a:t> </a:t>
                      </a:r>
                      <a:r>
                        <a:rPr lang="en-US" altLang="ko-KR" sz="900" dirty="0" smtClean="0"/>
                        <a:t>:</a:t>
                      </a:r>
                    </a:p>
                    <a:p>
                      <a:pPr algn="ctr" latinLnBrk="1"/>
                      <a:r>
                        <a:rPr lang="en-US" altLang="ko-KR" sz="800" dirty="0" smtClean="0"/>
                        <a:t>140ml</a:t>
                      </a:r>
                      <a:r>
                        <a:rPr lang="en-US" altLang="ko-KR" sz="700" dirty="0" smtClean="0"/>
                        <a:t> </a:t>
                      </a:r>
                      <a:r>
                        <a:rPr lang="en-US" altLang="ko-KR" sz="800" dirty="0" smtClean="0"/>
                        <a:t>/</a:t>
                      </a:r>
                      <a:r>
                        <a:rPr lang="en-US" altLang="ko-KR" sz="800" baseline="0" dirty="0" smtClean="0"/>
                        <a:t> 16,000</a:t>
                      </a:r>
                      <a:r>
                        <a:rPr lang="ko-KR" altLang="en-US" sz="800" dirty="0" smtClean="0"/>
                        <a:t>원</a:t>
                      </a:r>
                      <a:endParaRPr lang="ko-KR" altLang="en-US" sz="700" dirty="0">
                        <a:solidFill>
                          <a:schemeClr val="tx1"/>
                        </a:solidFill>
                      </a:endParaRPr>
                    </a:p>
                  </a:txBody>
                  <a:tcPr marL="91441" marR="91441" anchor="ctr"/>
                </a:tc>
                <a:tc>
                  <a:txBody>
                    <a:bodyPr/>
                    <a:lstStyle/>
                    <a:p>
                      <a:pPr algn="ctr" latinLnBrk="1"/>
                      <a:r>
                        <a:rPr lang="en-US" altLang="ko-KR" sz="1000" b="1" dirty="0" smtClean="0">
                          <a:latin typeface="Ebrima" pitchFamily="2" charset="0"/>
                          <a:ea typeface="Ebrima" pitchFamily="2" charset="0"/>
                          <a:cs typeface="Ebrima" pitchFamily="2" charset="0"/>
                        </a:rPr>
                        <a:t>Name</a:t>
                      </a:r>
                      <a:endParaRPr lang="ko-KR" altLang="en-US" sz="1000" b="1" dirty="0">
                        <a:solidFill>
                          <a:schemeClr val="bg1"/>
                        </a:solidFill>
                        <a:latin typeface="Ebrima" pitchFamily="2" charset="0"/>
                        <a:cs typeface="Ebrima" pitchFamily="2" charset="0"/>
                      </a:endParaRPr>
                    </a:p>
                  </a:txBody>
                  <a:tcPr marL="91441" marR="9144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Ebrima" pitchFamily="2" charset="0"/>
                          <a:ea typeface="Ebrima" pitchFamily="2" charset="0"/>
                          <a:cs typeface="Ebrima" pitchFamily="2" charset="0"/>
                        </a:rPr>
                        <a:t>Marseille Olive Cleansing Oil</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Ebrima" pitchFamily="2" charset="0"/>
                          <a:ea typeface="Ebrima" pitchFamily="2" charset="0"/>
                          <a:cs typeface="Ebrima" pitchFamily="2" charset="0"/>
                        </a:rPr>
                        <a:t> </a:t>
                      </a:r>
                      <a:r>
                        <a:rPr lang="en-US" altLang="ko-KR" sz="1000" dirty="0" smtClean="0">
                          <a:solidFill>
                            <a:schemeClr val="dk1"/>
                          </a:solidFill>
                          <a:latin typeface="Ebrima" pitchFamily="2" charset="0"/>
                          <a:ea typeface="Ebrima" pitchFamily="2" charset="0"/>
                          <a:cs typeface="Ebrima" pitchFamily="2" charset="0"/>
                        </a:rPr>
                        <a:t>&lt;</a:t>
                      </a:r>
                      <a:r>
                        <a:rPr lang="en-US" altLang="ko-KR" sz="1000" dirty="0" smtClean="0">
                          <a:solidFill>
                            <a:schemeClr val="dk1"/>
                          </a:solidFill>
                          <a:latin typeface="Ebrima" pitchFamily="2" charset="0"/>
                          <a:ea typeface="Ebrima" pitchFamily="2" charset="0"/>
                          <a:cs typeface="Ebrima" pitchFamily="2" charset="0"/>
                        </a:rPr>
                        <a:t>Rich</a:t>
                      </a:r>
                      <a:r>
                        <a:rPr lang="en-US" altLang="ko-KR" sz="1000" baseline="0" dirty="0" smtClean="0">
                          <a:solidFill>
                            <a:schemeClr val="dk1"/>
                          </a:solidFill>
                          <a:latin typeface="Ebrima" pitchFamily="2" charset="0"/>
                          <a:ea typeface="Ebrima" pitchFamily="2" charset="0"/>
                          <a:cs typeface="Ebrima" pitchFamily="2" charset="0"/>
                        </a:rPr>
                        <a:t> Purifying</a:t>
                      </a:r>
                      <a:r>
                        <a:rPr lang="en-US" altLang="ko-KR" sz="1000" dirty="0" smtClean="0">
                          <a:solidFill>
                            <a:schemeClr val="dk1"/>
                          </a:solidFill>
                          <a:latin typeface="Ebrima" pitchFamily="2" charset="0"/>
                          <a:ea typeface="Ebrima" pitchFamily="2" charset="0"/>
                          <a:cs typeface="Ebrima" pitchFamily="2" charset="0"/>
                        </a:rPr>
                        <a:t>&gt;</a:t>
                      </a:r>
                    </a:p>
                  </a:txBody>
                  <a:tcPr marL="91441" marR="91441" anchor="ctr"/>
                </a:tc>
              </a:tr>
              <a:tr h="130316">
                <a:tc vMerge="1">
                  <a:txBody>
                    <a:bodyPr/>
                    <a:lstStyle/>
                    <a:p>
                      <a:pPr latinLnBrk="1"/>
                      <a:endParaRPr lang="ko-KR" altLang="en-US"/>
                    </a:p>
                  </a:txBody>
                  <a:tcPr/>
                </a:tc>
                <a:tc>
                  <a:txBody>
                    <a:bodyPr/>
                    <a:lstStyle/>
                    <a:p>
                      <a:pPr algn="ctr" latinLnBrk="1"/>
                      <a:r>
                        <a:rPr lang="en-US" altLang="ko-KR" sz="1000" b="1" dirty="0" smtClean="0">
                          <a:latin typeface="Ebrima" pitchFamily="2" charset="0"/>
                          <a:ea typeface="Ebrima" pitchFamily="2" charset="0"/>
                          <a:cs typeface="Ebrima" pitchFamily="2" charset="0"/>
                        </a:rPr>
                        <a:t>Concept</a:t>
                      </a:r>
                      <a:endParaRPr lang="en-US" altLang="ko-KR" sz="1000" b="1" dirty="0" smtClean="0">
                        <a:latin typeface="Ebrima" pitchFamily="2" charset="0"/>
                        <a:ea typeface="Ebrima" pitchFamily="2" charset="0"/>
                        <a:cs typeface="Ebrima" pitchFamily="2" charset="0"/>
                      </a:endParaRPr>
                    </a:p>
                  </a:txBody>
                  <a:tcPr marL="91441" marR="91441" anchor="ctr"/>
                </a:tc>
                <a:tc>
                  <a:txBody>
                    <a:bodyPr/>
                    <a:lstStyle/>
                    <a:p>
                      <a:pPr marL="0" marR="0" indent="0" algn="l" defTabSz="946152" rtl="0" eaLnBrk="1" fontAlgn="auto" latinLnBrk="1" hangingPunct="1">
                        <a:lnSpc>
                          <a:spcPct val="100000"/>
                        </a:lnSpc>
                        <a:spcBef>
                          <a:spcPts val="0"/>
                        </a:spcBef>
                        <a:spcAft>
                          <a:spcPts val="0"/>
                        </a:spcAft>
                        <a:buClrTx/>
                        <a:buSzTx/>
                        <a:buFontTx/>
                        <a:buNone/>
                        <a:tabLst/>
                        <a:defRPr/>
                      </a:pPr>
                      <a:r>
                        <a:rPr lang="en-US" altLang="ko-KR" sz="900" b="1" baseline="0" dirty="0" smtClean="0">
                          <a:solidFill>
                            <a:srgbClr val="002060"/>
                          </a:solidFill>
                          <a:latin typeface="Ebrima" pitchFamily="2" charset="0"/>
                          <a:ea typeface="Ebrima" pitchFamily="2" charset="0"/>
                          <a:cs typeface="Ebrima" pitchFamily="2" charset="0"/>
                        </a:rPr>
                        <a:t>Real Rose Cleansing oil!</a:t>
                      </a:r>
                      <a:endParaRPr lang="en-US" altLang="ko-KR" sz="900" b="1" baseline="0" dirty="0" smtClean="0">
                        <a:solidFill>
                          <a:srgbClr val="002060"/>
                        </a:solidFill>
                        <a:latin typeface="Ebrima" pitchFamily="2" charset="0"/>
                        <a:ea typeface="Ebrima" pitchFamily="2" charset="0"/>
                        <a:cs typeface="Ebrima" pitchFamily="2" charset="0"/>
                      </a:endParaRPr>
                    </a:p>
                  </a:txBody>
                  <a:tcPr marL="91441" marR="91441" anchor="ctr"/>
                </a:tc>
              </a:tr>
              <a:tr h="120292">
                <a:tc vMerge="1">
                  <a:txBody>
                    <a:bodyPr/>
                    <a:lstStyle/>
                    <a:p>
                      <a:pPr algn="ctr" latinLnBrk="1"/>
                      <a:endParaRPr lang="ko-KR" altLang="en-US" sz="700" dirty="0">
                        <a:solidFill>
                          <a:schemeClr val="tx1"/>
                        </a:solidFill>
                      </a:endParaRPr>
                    </a:p>
                  </a:txBody>
                  <a:tcPr marL="91441" marR="91441" anchor="ctr"/>
                </a:tc>
                <a:tc>
                  <a:txBody>
                    <a:bodyPr/>
                    <a:lstStyle/>
                    <a:p>
                      <a:pPr algn="ctr" latinLnBrk="1"/>
                      <a:r>
                        <a:rPr lang="en-US" altLang="ko-KR" sz="1000" b="1" dirty="0" smtClean="0">
                          <a:latin typeface="Ebrima" pitchFamily="2" charset="0"/>
                          <a:ea typeface="Ebrima" pitchFamily="2" charset="0"/>
                          <a:cs typeface="Ebrima" pitchFamily="2" charset="0"/>
                        </a:rPr>
                        <a:t>Target</a:t>
                      </a:r>
                      <a:endParaRPr lang="en-US" altLang="ko-KR" sz="1000" b="1" dirty="0" smtClean="0">
                        <a:latin typeface="Ebrima" pitchFamily="2" charset="0"/>
                        <a:ea typeface="Ebrima" pitchFamily="2" charset="0"/>
                        <a:cs typeface="Ebrima" pitchFamily="2" charset="0"/>
                      </a:endParaRPr>
                    </a:p>
                  </a:txBody>
                  <a:tcPr marL="91441" marR="91441" anchor="ctr"/>
                </a:tc>
                <a:tc>
                  <a:txBody>
                    <a:bodyPr/>
                    <a:lstStyle/>
                    <a:p>
                      <a:pPr marL="0" marR="0" indent="0" algn="l" defTabSz="946152" rtl="0" eaLnBrk="1" fontAlgn="auto" latinLnBrk="1" hangingPunct="1">
                        <a:lnSpc>
                          <a:spcPct val="100000"/>
                        </a:lnSpc>
                        <a:spcBef>
                          <a:spcPts val="0"/>
                        </a:spcBef>
                        <a:spcAft>
                          <a:spcPts val="0"/>
                        </a:spcAft>
                        <a:buClrTx/>
                        <a:buSzTx/>
                        <a:buFont typeface="Wingdings" pitchFamily="2" charset="2"/>
                        <a:buChar char="§"/>
                        <a:tabLst/>
                        <a:defRPr/>
                      </a:pPr>
                      <a:r>
                        <a:rPr lang="en-US" altLang="ko-KR" sz="900" b="1" baseline="0" dirty="0" smtClean="0">
                          <a:solidFill>
                            <a:srgbClr val="002060"/>
                          </a:solidFill>
                          <a:latin typeface="Ebrima" pitchFamily="2" charset="0"/>
                          <a:ea typeface="Ebrima" pitchFamily="2" charset="0"/>
                          <a:cs typeface="Ebrima" pitchFamily="2" charset="0"/>
                        </a:rPr>
                        <a:t> </a:t>
                      </a:r>
                      <a:r>
                        <a:rPr lang="en-US" altLang="ko-KR" sz="900" b="1" baseline="0" dirty="0" smtClean="0">
                          <a:solidFill>
                            <a:srgbClr val="002060"/>
                          </a:solidFill>
                          <a:latin typeface="Ebrima" pitchFamily="2" charset="0"/>
                          <a:ea typeface="Ebrima" pitchFamily="2" charset="0"/>
                          <a:cs typeface="Ebrima" pitchFamily="2" charset="0"/>
                        </a:rPr>
                        <a:t>Dehydrated, Dry skin type</a:t>
                      </a:r>
                      <a:endParaRPr lang="en-US" altLang="ko-KR" sz="900" b="1" baseline="0" dirty="0" smtClean="0">
                        <a:solidFill>
                          <a:srgbClr val="002060"/>
                        </a:solidFill>
                        <a:latin typeface="Ebrima" pitchFamily="2" charset="0"/>
                        <a:ea typeface="Ebrima" pitchFamily="2" charset="0"/>
                        <a:cs typeface="Ebrima" pitchFamily="2" charset="0"/>
                      </a:endParaRPr>
                    </a:p>
                    <a:p>
                      <a:pPr marL="0" marR="0" indent="0" algn="l" defTabSz="946152" rtl="0" eaLnBrk="1" fontAlgn="auto" latinLnBrk="1" hangingPunct="1">
                        <a:lnSpc>
                          <a:spcPct val="100000"/>
                        </a:lnSpc>
                        <a:spcBef>
                          <a:spcPts val="0"/>
                        </a:spcBef>
                        <a:spcAft>
                          <a:spcPts val="0"/>
                        </a:spcAft>
                        <a:buClrTx/>
                        <a:buSzTx/>
                        <a:buFont typeface="Wingdings" pitchFamily="2" charset="2"/>
                        <a:buChar char="§"/>
                        <a:tabLst/>
                        <a:defRPr/>
                      </a:pPr>
                      <a:r>
                        <a:rPr lang="en-US" altLang="ko-KR" sz="900" b="1" baseline="0" dirty="0" smtClean="0">
                          <a:solidFill>
                            <a:srgbClr val="002060"/>
                          </a:solidFill>
                          <a:latin typeface="Ebrima" pitchFamily="2" charset="0"/>
                          <a:ea typeface="Ebrima" pitchFamily="2" charset="0"/>
                          <a:cs typeface="Ebrima" pitchFamily="2" charset="0"/>
                        </a:rPr>
                        <a:t> </a:t>
                      </a:r>
                      <a:r>
                        <a:rPr lang="en-US" altLang="ko-KR" sz="900" b="1" baseline="0" dirty="0" smtClean="0">
                          <a:solidFill>
                            <a:srgbClr val="002060"/>
                          </a:solidFill>
                          <a:latin typeface="Ebrima" pitchFamily="2" charset="0"/>
                          <a:ea typeface="Ebrima" pitchFamily="2" charset="0"/>
                          <a:cs typeface="Ebrima" pitchFamily="2" charset="0"/>
                        </a:rPr>
                        <a:t>Customer looking for a mild formula cleansing oil.  </a:t>
                      </a:r>
                      <a:endParaRPr lang="en-US" altLang="ko-KR" sz="900" b="1" baseline="0" dirty="0" smtClean="0">
                        <a:solidFill>
                          <a:srgbClr val="002060"/>
                        </a:solidFill>
                        <a:latin typeface="Ebrima" pitchFamily="2" charset="0"/>
                        <a:ea typeface="Ebrima" pitchFamily="2" charset="0"/>
                        <a:cs typeface="Ebrima" pitchFamily="2" charset="0"/>
                      </a:endParaRPr>
                    </a:p>
                  </a:txBody>
                  <a:tcPr marL="91441" marR="91441" anchor="ctr"/>
                </a:tc>
              </a:tr>
              <a:tr h="1233265">
                <a:tc>
                  <a:txBody>
                    <a:bodyPr/>
                    <a:lstStyle/>
                    <a:p>
                      <a:pPr algn="ctr" latinLnBrk="1"/>
                      <a:r>
                        <a:rPr lang="en-US" altLang="ko-KR" sz="1000" b="1" dirty="0" smtClean="0">
                          <a:latin typeface="Ebrima" pitchFamily="2" charset="0"/>
                          <a:ea typeface="Ebrima" pitchFamily="2" charset="0"/>
                          <a:cs typeface="Ebrima" pitchFamily="2" charset="0"/>
                        </a:rPr>
                        <a:t>Features</a:t>
                      </a:r>
                      <a:endParaRPr lang="ko-KR" altLang="en-US" sz="1000" b="1" dirty="0">
                        <a:latin typeface="Ebrima" pitchFamily="2" charset="0"/>
                        <a:cs typeface="Ebrima" pitchFamily="2" charset="0"/>
                      </a:endParaRPr>
                    </a:p>
                  </a:txBody>
                  <a:tcPr marL="91441" marR="91441" anchor="ctr"/>
                </a:tc>
                <a:tc gridSpan="2">
                  <a:txBody>
                    <a:bodyPr/>
                    <a:lstStyle/>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txBody>
                  <a:tcPr marL="91441" marR="91441" anchor="ctr"/>
                </a:tc>
                <a:tc hMerge="1">
                  <a:txBody>
                    <a:bodyPr/>
                    <a:lstStyle/>
                    <a:p>
                      <a:pPr latinLnBrk="1"/>
                      <a:endParaRPr lang="ko-KR" altLang="en-US"/>
                    </a:p>
                  </a:txBody>
                  <a:tcPr/>
                </a:tc>
              </a:tr>
              <a:tr h="270657">
                <a:tc>
                  <a:txBody>
                    <a:bodyPr/>
                    <a:lstStyle/>
                    <a:p>
                      <a:pPr algn="ctr" latinLnBrk="1"/>
                      <a:r>
                        <a:rPr lang="en-US" altLang="ko-KR" sz="1000" b="1" dirty="0" smtClean="0">
                          <a:latin typeface="Ebrima" pitchFamily="2" charset="0"/>
                          <a:ea typeface="Ebrima" pitchFamily="2" charset="0"/>
                          <a:cs typeface="Ebrima" pitchFamily="2" charset="0"/>
                        </a:rPr>
                        <a:t>Sales </a:t>
                      </a:r>
                      <a:r>
                        <a:rPr lang="en-US" altLang="ko-KR" sz="1000" b="1" dirty="0" smtClean="0">
                          <a:latin typeface="Ebrima" pitchFamily="2" charset="0"/>
                          <a:ea typeface="Ebrima" pitchFamily="2" charset="0"/>
                          <a:cs typeface="Ebrima" pitchFamily="2" charset="0"/>
                        </a:rPr>
                        <a:t>Talk</a:t>
                      </a:r>
                      <a:endParaRPr lang="en-US" altLang="ko-KR" sz="1000" b="1" dirty="0" smtClean="0">
                        <a:latin typeface="Ebrima" pitchFamily="2" charset="0"/>
                        <a:ea typeface="Ebrima" pitchFamily="2" charset="0"/>
                        <a:cs typeface="Ebrima" pitchFamily="2" charset="0"/>
                      </a:endParaRPr>
                    </a:p>
                  </a:txBody>
                  <a:tcPr marL="91441" marR="91441" anchor="ctr"/>
                </a:tc>
                <a:tc gridSpan="2">
                  <a:txBody>
                    <a:bodyPr/>
                    <a:lstStyle/>
                    <a:p>
                      <a:r>
                        <a:rPr lang="en-US" altLang="ko-KR" sz="800" baseline="0" dirty="0" smtClean="0">
                          <a:solidFill>
                            <a:srgbClr val="C00000"/>
                          </a:solidFill>
                          <a:latin typeface="Ebrima" pitchFamily="2" charset="0"/>
                          <a:ea typeface="Ebrima" pitchFamily="2" charset="0"/>
                          <a:cs typeface="Ebrima" pitchFamily="2" charset="0"/>
                        </a:rPr>
                        <a:t>The Real Flower petal containing cleansing oil is now available in the </a:t>
                      </a:r>
                      <a:r>
                        <a:rPr lang="en-US" altLang="ko-KR" sz="800" baseline="0" dirty="0" err="1" smtClean="0">
                          <a:solidFill>
                            <a:srgbClr val="C00000"/>
                          </a:solidFill>
                          <a:latin typeface="Ebrima" pitchFamily="2" charset="0"/>
                          <a:ea typeface="Ebrima" pitchFamily="2" charset="0"/>
                          <a:cs typeface="Ebrima" pitchFamily="2" charset="0"/>
                        </a:rPr>
                        <a:t>Saem</a:t>
                      </a:r>
                      <a:r>
                        <a:rPr lang="en-US" altLang="ko-KR" sz="800" baseline="0" dirty="0" smtClean="0">
                          <a:solidFill>
                            <a:srgbClr val="C00000"/>
                          </a:solidFill>
                          <a:latin typeface="Ebrima" pitchFamily="2" charset="0"/>
                          <a:ea typeface="Ebrima" pitchFamily="2" charset="0"/>
                          <a:cs typeface="Ebrima" pitchFamily="2" charset="0"/>
                        </a:rPr>
                        <a:t>. We could only find those items in the premium brands. The rose is in more fresh form, giving you higher amount of the  nutrients. </a:t>
                      </a:r>
                      <a:endParaRPr lang="en-US" altLang="ko-KR" sz="800" baseline="0" dirty="0" smtClean="0">
                        <a:solidFill>
                          <a:srgbClr val="C00000"/>
                        </a:solidFill>
                        <a:latin typeface="Ebrima" pitchFamily="2" charset="0"/>
                        <a:ea typeface="Ebrima" pitchFamily="2" charset="0"/>
                        <a:cs typeface="Ebrima" pitchFamily="2" charset="0"/>
                      </a:endParaRPr>
                    </a:p>
                  </a:txBody>
                  <a:tcPr marL="91441" marR="91441" anchor="ctr"/>
                </a:tc>
                <a:tc hMerge="1">
                  <a:txBody>
                    <a:bodyPr/>
                    <a:lstStyle/>
                    <a:p>
                      <a:pPr latinLnBrk="1"/>
                      <a:endParaRPr lang="ko-KR" altLang="en-US"/>
                    </a:p>
                  </a:txBody>
                  <a:tcPr/>
                </a:tc>
              </a:tr>
            </a:tbl>
          </a:graphicData>
        </a:graphic>
      </p:graphicFrame>
      <p:sp>
        <p:nvSpPr>
          <p:cNvPr id="8" name="TextBox 14"/>
          <p:cNvSpPr txBox="1">
            <a:spLocks noGrp="1" noChangeArrowheads="1"/>
          </p:cNvSpPr>
          <p:nvPr>
            <p:ph sz="half" idx="1"/>
          </p:nvPr>
        </p:nvSpPr>
        <p:spPr bwMode="auto">
          <a:xfrm>
            <a:off x="160551" y="116632"/>
            <a:ext cx="4267433" cy="338554"/>
          </a:xfrm>
          <a:prstGeom prst="rect">
            <a:avLst/>
          </a:prstGeom>
          <a:solidFill>
            <a:schemeClr val="accent3">
              <a:lumMod val="75000"/>
            </a:schemeClr>
          </a:solidFill>
          <a:ln w="38100">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a:buNone/>
              <a:defRPr/>
            </a:pPr>
            <a:r>
              <a:rPr kumimoji="0" lang="en-US" altLang="ko-KR" sz="1600" b="1" dirty="0" smtClean="0">
                <a:solidFill>
                  <a:schemeClr val="bg1"/>
                </a:solidFill>
                <a:effectLst>
                  <a:outerShdw blurRad="38100" dist="38100" dir="2700000" algn="tl">
                    <a:srgbClr val="000000">
                      <a:alpha val="43137"/>
                    </a:srgbClr>
                  </a:outerShdw>
                </a:effectLst>
                <a:latin typeface="Ebrima" pitchFamily="2" charset="0"/>
                <a:ea typeface="Ebrima" pitchFamily="2" charset="0"/>
                <a:cs typeface="Ebrima" pitchFamily="2" charset="0"/>
              </a:rPr>
              <a:t>Marseille Olive Cleansing Product </a:t>
            </a:r>
            <a:endParaRPr kumimoji="0" lang="ko-KR" altLang="en-US" sz="1600" b="1" dirty="0">
              <a:solidFill>
                <a:schemeClr val="bg1"/>
              </a:solidFill>
              <a:effectLst>
                <a:outerShdw blurRad="38100" dist="38100" dir="2700000" algn="tl">
                  <a:srgbClr val="000000">
                    <a:alpha val="43137"/>
                  </a:srgbClr>
                </a:outerShdw>
              </a:effectLst>
              <a:latin typeface="Ebrima" pitchFamily="2" charset="0"/>
              <a:cs typeface="Ebrima" pitchFamily="2" charset="0"/>
            </a:endParaRPr>
          </a:p>
        </p:txBody>
      </p:sp>
      <p:pic>
        <p:nvPicPr>
          <p:cNvPr id="13"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006"/>
          <a:stretch/>
        </p:blipFill>
        <p:spPr bwMode="auto">
          <a:xfrm>
            <a:off x="395536" y="548680"/>
            <a:ext cx="330037"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내용 개체 틀 6"/>
          <p:cNvGraphicFramePr>
            <a:graphicFrameLocks noGrp="1"/>
          </p:cNvGraphicFramePr>
          <p:nvPr>
            <p:ph sz="half" idx="1"/>
            <p:extLst>
              <p:ext uri="{D42A27DB-BD31-4B8C-83A1-F6EECF244321}">
                <p14:modId xmlns:p14="http://schemas.microsoft.com/office/powerpoint/2010/main" val="54711326"/>
              </p:ext>
            </p:extLst>
          </p:nvPr>
        </p:nvGraphicFramePr>
        <p:xfrm>
          <a:off x="4716016" y="63362"/>
          <a:ext cx="4320480" cy="2364840"/>
        </p:xfrm>
        <a:graphic>
          <a:graphicData uri="http://schemas.openxmlformats.org/drawingml/2006/table">
            <a:tbl>
              <a:tblPr firstRow="1" bandRow="1">
                <a:tableStyleId>{0505E3EF-67EA-436B-97B2-0124C06EBD24}</a:tableStyleId>
              </a:tblPr>
              <a:tblGrid>
                <a:gridCol w="936677"/>
                <a:gridCol w="792573"/>
                <a:gridCol w="2591230"/>
              </a:tblGrid>
              <a:tr h="334704">
                <a:tc rowSpan="3">
                  <a:txBody>
                    <a:bodyPr/>
                    <a:lstStyle/>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r>
                        <a:rPr lang="en-US" altLang="ko-KR" sz="900" dirty="0" smtClean="0">
                          <a:latin typeface="Ebrima" pitchFamily="2" charset="0"/>
                          <a:ea typeface="Ebrima" pitchFamily="2" charset="0"/>
                          <a:cs typeface="Ebrima" pitchFamily="2" charset="0"/>
                        </a:rPr>
                        <a:t>size/price:</a:t>
                      </a:r>
                      <a:endParaRPr lang="en-US" altLang="ko-KR" sz="900" dirty="0" smtClean="0">
                        <a:latin typeface="Ebrima" pitchFamily="2" charset="0"/>
                        <a:ea typeface="Ebrima" pitchFamily="2" charset="0"/>
                        <a:cs typeface="Ebrima" pitchFamily="2" charset="0"/>
                      </a:endParaRPr>
                    </a:p>
                    <a:p>
                      <a:pPr algn="ctr" latinLnBrk="1"/>
                      <a:r>
                        <a:rPr lang="en-US" altLang="ko-KR" sz="800" dirty="0" smtClean="0">
                          <a:latin typeface="Ebrima" pitchFamily="2" charset="0"/>
                          <a:ea typeface="Ebrima" pitchFamily="2" charset="0"/>
                          <a:cs typeface="Ebrima" pitchFamily="2" charset="0"/>
                        </a:rPr>
                        <a:t>40pc</a:t>
                      </a:r>
                      <a:r>
                        <a:rPr lang="en-US" altLang="ko-KR" sz="700" dirty="0" smtClean="0">
                          <a:latin typeface="Ebrima" pitchFamily="2" charset="0"/>
                          <a:ea typeface="Ebrima" pitchFamily="2" charset="0"/>
                          <a:cs typeface="Ebrima" pitchFamily="2" charset="0"/>
                        </a:rPr>
                        <a:t> </a:t>
                      </a:r>
                      <a:r>
                        <a:rPr lang="en-US" altLang="ko-KR" sz="800" dirty="0" smtClean="0">
                          <a:latin typeface="Ebrima" pitchFamily="2" charset="0"/>
                          <a:ea typeface="Ebrima" pitchFamily="2" charset="0"/>
                          <a:cs typeface="Ebrima" pitchFamily="2" charset="0"/>
                        </a:rPr>
                        <a:t>/</a:t>
                      </a:r>
                      <a:r>
                        <a:rPr lang="en-US" altLang="ko-KR" sz="800" baseline="0" dirty="0" smtClean="0">
                          <a:latin typeface="Ebrima" pitchFamily="2" charset="0"/>
                          <a:ea typeface="Ebrima" pitchFamily="2" charset="0"/>
                          <a:cs typeface="Ebrima" pitchFamily="2" charset="0"/>
                        </a:rPr>
                        <a:t> </a:t>
                      </a:r>
                      <a:r>
                        <a:rPr lang="en-US" altLang="ko-KR" sz="800" baseline="0" dirty="0" smtClean="0">
                          <a:latin typeface="Ebrima" pitchFamily="2" charset="0"/>
                          <a:ea typeface="Ebrima" pitchFamily="2" charset="0"/>
                          <a:cs typeface="Ebrima" pitchFamily="2" charset="0"/>
                        </a:rPr>
                        <a:t>6,000 </a:t>
                      </a:r>
                      <a:r>
                        <a:rPr lang="en-US" altLang="ko-KR" sz="800" dirty="0" smtClean="0">
                          <a:latin typeface="Ebrima" pitchFamily="2" charset="0"/>
                          <a:ea typeface="Ebrima" pitchFamily="2" charset="0"/>
                          <a:cs typeface="Ebrima" pitchFamily="2" charset="0"/>
                        </a:rPr>
                        <a:t>won</a:t>
                      </a:r>
                      <a:endParaRPr lang="ko-KR" altLang="en-US" sz="700" dirty="0">
                        <a:solidFill>
                          <a:schemeClr val="tx1"/>
                        </a:solidFill>
                        <a:latin typeface="Ebrima" pitchFamily="2" charset="0"/>
                        <a:cs typeface="Ebrima" pitchFamily="2" charset="0"/>
                      </a:endParaRPr>
                    </a:p>
                  </a:txBody>
                  <a:tcPr marL="72000" marR="72000" marT="36000" marB="36000" anchor="ctr"/>
                </a:tc>
                <a:tc>
                  <a:txBody>
                    <a:bodyPr/>
                    <a:lstStyle/>
                    <a:p>
                      <a:pPr algn="ctr" latinLnBrk="1"/>
                      <a:r>
                        <a:rPr lang="en-US" altLang="ko-KR" sz="1000" b="1" dirty="0" smtClean="0">
                          <a:latin typeface="Ebrima" pitchFamily="2" charset="0"/>
                          <a:ea typeface="Ebrima" pitchFamily="2" charset="0"/>
                          <a:cs typeface="Ebrima" pitchFamily="2" charset="0"/>
                        </a:rPr>
                        <a:t>Name</a:t>
                      </a:r>
                      <a:endParaRPr lang="ko-KR" altLang="en-US" sz="1000" b="1" dirty="0">
                        <a:solidFill>
                          <a:schemeClr val="bg1"/>
                        </a:solidFill>
                        <a:latin typeface="Ebrima" pitchFamily="2" charset="0"/>
                        <a:cs typeface="Ebrima" pitchFamily="2" charset="0"/>
                      </a:endParaRPr>
                    </a:p>
                  </a:txBody>
                  <a:tcPr marL="91441" marR="9144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1" dirty="0" smtClean="0">
                          <a:latin typeface="Ebrima" pitchFamily="2" charset="0"/>
                          <a:ea typeface="Ebrima" pitchFamily="2" charset="0"/>
                          <a:cs typeface="Ebrima" pitchFamily="2" charset="0"/>
                        </a:rPr>
                        <a:t>Marseille Olive Cleansing Oil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dk1"/>
                          </a:solidFill>
                          <a:latin typeface="Ebrima" pitchFamily="2" charset="0"/>
                          <a:ea typeface="Ebrima" pitchFamily="2" charset="0"/>
                          <a:cs typeface="Ebrima" pitchFamily="2" charset="0"/>
                        </a:rPr>
                        <a:t>Tissue </a:t>
                      </a:r>
                      <a:r>
                        <a:rPr lang="en-US" altLang="ko-KR" sz="900" b="1" dirty="0" smtClean="0">
                          <a:solidFill>
                            <a:srgbClr val="000000"/>
                          </a:solidFill>
                          <a:latin typeface="Ebrima" pitchFamily="2" charset="0"/>
                          <a:ea typeface="Ebrima" pitchFamily="2" charset="0"/>
                          <a:cs typeface="Ebrima" pitchFamily="2" charset="0"/>
                        </a:rPr>
                        <a:t>&lt;</a:t>
                      </a:r>
                      <a:r>
                        <a:rPr lang="en-US" altLang="ko-KR" sz="900" kern="100" dirty="0" smtClean="0">
                          <a:latin typeface="Ebrima" pitchFamily="2" charset="0"/>
                          <a:ea typeface="Ebrima" pitchFamily="2" charset="0"/>
                          <a:cs typeface="Ebrima" pitchFamily="2" charset="0"/>
                        </a:rPr>
                        <a:t>Perfect </a:t>
                      </a:r>
                      <a:r>
                        <a:rPr lang="en-US" altLang="ko-KR" sz="900" kern="100" dirty="0" smtClean="0">
                          <a:latin typeface="Ebrima" pitchFamily="2" charset="0"/>
                          <a:ea typeface="Ebrima" pitchFamily="2" charset="0"/>
                          <a:cs typeface="Ebrima" pitchFamily="2" charset="0"/>
                        </a:rPr>
                        <a:t>&amp; enriched</a:t>
                      </a:r>
                      <a:r>
                        <a:rPr lang="en-US" altLang="ko-KR" sz="900" dirty="0" smtClean="0">
                          <a:latin typeface="Ebrima" pitchFamily="2" charset="0"/>
                          <a:ea typeface="Ebrima" pitchFamily="2" charset="0"/>
                          <a:cs typeface="Ebrima" pitchFamily="2" charset="0"/>
                        </a:rPr>
                        <a:t>&gt;</a:t>
                      </a:r>
                      <a:endParaRPr lang="en-US" altLang="ko-KR" sz="900" dirty="0" smtClean="0">
                        <a:solidFill>
                          <a:schemeClr val="dk1"/>
                        </a:solidFill>
                        <a:latin typeface="Ebrima" pitchFamily="2" charset="0"/>
                        <a:ea typeface="Ebrima" pitchFamily="2" charset="0"/>
                        <a:cs typeface="Ebrima" pitchFamily="2" charset="0"/>
                      </a:endParaRPr>
                    </a:p>
                  </a:txBody>
                  <a:tcPr marL="36000" marR="36000" marT="36000" marB="36000" anchor="ctr"/>
                </a:tc>
              </a:tr>
              <a:tr h="235661">
                <a:tc vMerge="1">
                  <a:txBody>
                    <a:bodyPr/>
                    <a:lstStyle/>
                    <a:p>
                      <a:pPr latinLnBrk="1"/>
                      <a:endParaRPr lang="ko-KR" altLang="en-US"/>
                    </a:p>
                  </a:txBody>
                  <a:tcPr/>
                </a:tc>
                <a:tc>
                  <a:txBody>
                    <a:bodyPr/>
                    <a:lstStyle/>
                    <a:p>
                      <a:pPr algn="ctr" latinLnBrk="1"/>
                      <a:r>
                        <a:rPr lang="en-US" altLang="ko-KR" sz="1000" b="1" dirty="0" smtClean="0">
                          <a:latin typeface="Ebrima" pitchFamily="2" charset="0"/>
                          <a:ea typeface="Ebrima" pitchFamily="2" charset="0"/>
                          <a:cs typeface="Ebrima" pitchFamily="2" charset="0"/>
                        </a:rPr>
                        <a:t>Concept</a:t>
                      </a:r>
                    </a:p>
                  </a:txBody>
                  <a:tcPr marL="91441" marR="91441" anchor="ctr"/>
                </a:tc>
                <a:tc>
                  <a:txBody>
                    <a:bodyPr/>
                    <a:lstStyle/>
                    <a:p>
                      <a:pPr marL="0" marR="0" indent="0" algn="l" defTabSz="946152" rtl="0" eaLnBrk="1" fontAlgn="auto" latinLnBrk="1" hangingPunct="1">
                        <a:lnSpc>
                          <a:spcPct val="100000"/>
                        </a:lnSpc>
                        <a:spcBef>
                          <a:spcPts val="0"/>
                        </a:spcBef>
                        <a:spcAft>
                          <a:spcPts val="0"/>
                        </a:spcAft>
                        <a:buClrTx/>
                        <a:buSzTx/>
                        <a:buFontTx/>
                        <a:buNone/>
                        <a:tabLst/>
                        <a:defRPr/>
                      </a:pPr>
                      <a:r>
                        <a:rPr lang="en-US" altLang="ko-KR" sz="900" b="1" baseline="0" dirty="0" smtClean="0">
                          <a:solidFill>
                            <a:srgbClr val="002060"/>
                          </a:solidFill>
                          <a:latin typeface="Ebrima" pitchFamily="2" charset="0"/>
                          <a:ea typeface="Ebrima" pitchFamily="2" charset="0"/>
                          <a:cs typeface="Ebrima" pitchFamily="2" charset="0"/>
                        </a:rPr>
                        <a:t>Very soft and hydrating Oil cleansing tissue</a:t>
                      </a:r>
                      <a:endParaRPr lang="en-US" altLang="ko-KR" sz="900" b="1" baseline="0" dirty="0" smtClean="0">
                        <a:solidFill>
                          <a:srgbClr val="002060"/>
                        </a:solidFill>
                        <a:latin typeface="Ebrima" pitchFamily="2" charset="0"/>
                        <a:ea typeface="Ebrima" pitchFamily="2" charset="0"/>
                        <a:cs typeface="Ebrima" pitchFamily="2" charset="0"/>
                      </a:endParaRPr>
                    </a:p>
                  </a:txBody>
                  <a:tcPr marL="36000" marR="36000" marT="36000" marB="36000" anchor="ctr"/>
                </a:tc>
              </a:tr>
              <a:tr h="456593">
                <a:tc vMerge="1">
                  <a:txBody>
                    <a:bodyPr/>
                    <a:lstStyle/>
                    <a:p>
                      <a:pPr latinLnBrk="1"/>
                      <a:endParaRPr lang="ko-KR" altLang="en-US"/>
                    </a:p>
                  </a:txBody>
                  <a:tcPr/>
                </a:tc>
                <a:tc>
                  <a:txBody>
                    <a:bodyPr/>
                    <a:lstStyle/>
                    <a:p>
                      <a:pPr algn="ctr" latinLnBrk="1"/>
                      <a:r>
                        <a:rPr lang="en-US" altLang="ko-KR" sz="1000" b="1" dirty="0" smtClean="0">
                          <a:latin typeface="Ebrima" pitchFamily="2" charset="0"/>
                          <a:ea typeface="Ebrima" pitchFamily="2" charset="0"/>
                          <a:cs typeface="Ebrima" pitchFamily="2" charset="0"/>
                        </a:rPr>
                        <a:t>Target</a:t>
                      </a:r>
                    </a:p>
                  </a:txBody>
                  <a:tcPr marL="91441" marR="91441" anchor="ctr"/>
                </a:tc>
                <a:tc>
                  <a:txBody>
                    <a:bodyPr/>
                    <a:lstStyle/>
                    <a:p>
                      <a:pPr marL="0" indent="0" algn="l" latinLnBrk="1">
                        <a:buFont typeface="Wingdings" pitchFamily="2" charset="2"/>
                        <a:buChar char="§"/>
                      </a:pPr>
                      <a:r>
                        <a:rPr lang="en-US" altLang="ko-KR" sz="800" baseline="0" dirty="0" smtClean="0">
                          <a:latin typeface="Ebrima" pitchFamily="2" charset="0"/>
                          <a:ea typeface="Ebrima" pitchFamily="2" charset="0"/>
                          <a:cs typeface="Ebrima" pitchFamily="2" charset="0"/>
                        </a:rPr>
                        <a:t> </a:t>
                      </a:r>
                      <a:r>
                        <a:rPr lang="en-US" altLang="ko-KR" sz="800" baseline="0" dirty="0" smtClean="0">
                          <a:latin typeface="Ebrima" pitchFamily="2" charset="0"/>
                          <a:ea typeface="Ebrima" pitchFamily="2" charset="0"/>
                          <a:cs typeface="Ebrima" pitchFamily="2" charset="0"/>
                        </a:rPr>
                        <a:t>Those who were looking for non-drying tissue. </a:t>
                      </a:r>
                    </a:p>
                    <a:p>
                      <a:pPr marL="0" indent="0" algn="l" latinLnBrk="1">
                        <a:buFont typeface="Wingdings" pitchFamily="2" charset="2"/>
                        <a:buChar char="§"/>
                      </a:pPr>
                      <a:r>
                        <a:rPr lang="en-US" altLang="ko-KR" sz="800" baseline="0" dirty="0" smtClean="0">
                          <a:latin typeface="Ebrima" pitchFamily="2" charset="0"/>
                          <a:ea typeface="Ebrima" pitchFamily="2" charset="0"/>
                          <a:cs typeface="Ebrima" pitchFamily="2" charset="0"/>
                        </a:rPr>
                        <a:t> Those looking for Mild plant-based cleansing tissue</a:t>
                      </a:r>
                      <a:endParaRPr lang="en-US" altLang="ko-KR" sz="800" baseline="0" dirty="0" smtClean="0">
                        <a:latin typeface="Ebrima" pitchFamily="2" charset="0"/>
                        <a:ea typeface="Ebrima" pitchFamily="2" charset="0"/>
                        <a:cs typeface="Ebrima" pitchFamily="2" charset="0"/>
                      </a:endParaRPr>
                    </a:p>
                  </a:txBody>
                  <a:tcPr marL="36000" marR="36000" marT="36000" marB="36000" anchor="ctr"/>
                </a:tc>
              </a:tr>
              <a:tr h="599822">
                <a:tc>
                  <a:txBody>
                    <a:bodyPr/>
                    <a:lstStyle/>
                    <a:p>
                      <a:pPr algn="ctr" latinLnBrk="1"/>
                      <a:r>
                        <a:rPr lang="en-US" altLang="ko-KR" sz="1000" b="1" dirty="0" smtClean="0">
                          <a:latin typeface="Ebrima" pitchFamily="2" charset="0"/>
                          <a:ea typeface="Ebrima" pitchFamily="2" charset="0"/>
                          <a:cs typeface="Ebrima" pitchFamily="2" charset="0"/>
                        </a:rPr>
                        <a:t>Features</a:t>
                      </a:r>
                      <a:endParaRPr lang="ko-KR" altLang="en-US" sz="1000" b="1" dirty="0">
                        <a:latin typeface="Ebrima" pitchFamily="2" charset="0"/>
                        <a:cs typeface="Ebrima" pitchFamily="2" charset="0"/>
                      </a:endParaRPr>
                    </a:p>
                  </a:txBody>
                  <a:tcPr marL="72000" marR="72000" marT="36000" marB="36000" anchor="ctr"/>
                </a:tc>
                <a:tc gridSpan="2">
                  <a:txBody>
                    <a:bodyPr/>
                    <a:lstStyle/>
                    <a:p>
                      <a:pPr algn="l" latinLnBrk="1">
                        <a:buFont typeface="Wingdings" pitchFamily="2" charset="2"/>
                        <a:buChar char="ü"/>
                      </a:pPr>
                      <a:r>
                        <a:rPr lang="ko-KR" altLang="en-US" sz="900" b="1" i="1" baseline="0" dirty="0" smtClean="0">
                          <a:latin typeface="Ebrima" pitchFamily="2" charset="0"/>
                          <a:cs typeface="Ebrima" pitchFamily="2" charset="0"/>
                        </a:rPr>
                        <a:t> </a:t>
                      </a:r>
                      <a:r>
                        <a:rPr lang="en-US" altLang="ko-KR" sz="900" b="1" i="0" baseline="0" dirty="0" smtClean="0">
                          <a:latin typeface="Ebrima" pitchFamily="2" charset="0"/>
                          <a:ea typeface="Ebrima" pitchFamily="2" charset="0"/>
                          <a:cs typeface="Ebrima" pitchFamily="2" charset="0"/>
                        </a:rPr>
                        <a:t>Non-drying tissue with more nourishing texture. </a:t>
                      </a:r>
                    </a:p>
                    <a:p>
                      <a:pPr algn="l" latinLnBrk="1">
                        <a:buFont typeface="Wingdings" pitchFamily="2" charset="2"/>
                        <a:buChar char="ü"/>
                      </a:pPr>
                      <a:r>
                        <a:rPr lang="en-US" altLang="ko-KR" sz="900" b="1" i="0" baseline="0" dirty="0" smtClean="0">
                          <a:latin typeface="Ebrima" pitchFamily="2" charset="0"/>
                          <a:ea typeface="Ebrima" pitchFamily="2" charset="0"/>
                          <a:cs typeface="Ebrima" pitchFamily="2" charset="0"/>
                        </a:rPr>
                        <a:t> High quality, gentle fabric used. </a:t>
                      </a:r>
                    </a:p>
                    <a:p>
                      <a:pPr algn="l" latinLnBrk="1">
                        <a:buFont typeface="Wingdings" pitchFamily="2" charset="2"/>
                        <a:buChar char="ü"/>
                      </a:pPr>
                      <a:r>
                        <a:rPr lang="ko-KR" altLang="en-US" sz="900" b="1" i="0" baseline="0" dirty="0" smtClean="0">
                          <a:latin typeface="Ebrima" pitchFamily="2" charset="0"/>
                          <a:cs typeface="Ebrima" pitchFamily="2" charset="0"/>
                        </a:rPr>
                        <a:t> </a:t>
                      </a:r>
                      <a:r>
                        <a:rPr lang="en-US" altLang="ko-KR" sz="900" b="1" i="0" baseline="0" dirty="0" smtClean="0">
                          <a:latin typeface="Ebrima" pitchFamily="2" charset="0"/>
                          <a:ea typeface="Ebrima" pitchFamily="2" charset="0"/>
                          <a:cs typeface="Ebrima" pitchFamily="2" charset="0"/>
                        </a:rPr>
                        <a:t>Strong cleansing power. Waterproof makeup can easily be removed. </a:t>
                      </a:r>
                      <a:endParaRPr lang="en-US" altLang="ko-KR" sz="900" b="1" i="0" baseline="0" dirty="0" smtClean="0">
                        <a:latin typeface="Ebrima" pitchFamily="2" charset="0"/>
                        <a:ea typeface="Ebrima" pitchFamily="2" charset="0"/>
                        <a:cs typeface="Ebrima" pitchFamily="2" charset="0"/>
                      </a:endParaRPr>
                    </a:p>
                  </a:txBody>
                  <a:tcPr marL="36000" marR="36000" marT="36000" marB="36000" anchor="ctr"/>
                </a:tc>
                <a:tc hMerge="1">
                  <a:txBody>
                    <a:bodyPr/>
                    <a:lstStyle/>
                    <a:p>
                      <a:pPr latinLnBrk="1"/>
                      <a:endParaRPr lang="ko-KR" altLang="en-US"/>
                    </a:p>
                  </a:txBody>
                  <a:tcPr/>
                </a:tc>
              </a:tr>
              <a:tr h="658738">
                <a:tc>
                  <a:txBody>
                    <a:bodyPr/>
                    <a:lstStyle/>
                    <a:p>
                      <a:pPr algn="ctr" latinLnBrk="1"/>
                      <a:r>
                        <a:rPr lang="en-US" altLang="ko-KR" sz="1000" b="1" dirty="0" smtClean="0">
                          <a:latin typeface="Ebrima" pitchFamily="2" charset="0"/>
                          <a:ea typeface="Ebrima" pitchFamily="2" charset="0"/>
                          <a:cs typeface="Ebrima" pitchFamily="2" charset="0"/>
                        </a:rPr>
                        <a:t>Sales Talk</a:t>
                      </a:r>
                    </a:p>
                  </a:txBody>
                  <a:tcPr marL="72000" marR="72000" marT="36000" marB="36000" anchor="ctr"/>
                </a:tc>
                <a:tc gridSpan="2">
                  <a:txBody>
                    <a:bodyPr/>
                    <a:lstStyle/>
                    <a:p>
                      <a:pPr algn="l" latinLnBrk="1">
                        <a:buFont typeface="Wingdings" pitchFamily="2" charset="2"/>
                        <a:buNone/>
                      </a:pPr>
                      <a:r>
                        <a:rPr lang="en-US" altLang="ko-KR" sz="800" u="sng" baseline="0" dirty="0" smtClean="0">
                          <a:solidFill>
                            <a:srgbClr val="C00000"/>
                          </a:solidFill>
                          <a:latin typeface="Ebrima" pitchFamily="2" charset="0"/>
                          <a:ea typeface="Ebrima" pitchFamily="2" charset="0"/>
                          <a:cs typeface="Ebrima" pitchFamily="2" charset="0"/>
                        </a:rPr>
                        <a:t>Even the very last tissue is soaked with the contents. Fabric and the ingredients are gentle on your skin.  </a:t>
                      </a:r>
                      <a:r>
                        <a:rPr lang="en-US" altLang="ko-KR" sz="800" b="0" baseline="0" dirty="0" smtClean="0">
                          <a:solidFill>
                            <a:srgbClr val="C00000"/>
                          </a:solidFill>
                          <a:latin typeface="Ebrima" pitchFamily="2" charset="0"/>
                          <a:cs typeface="Ebrima" pitchFamily="2" charset="0"/>
                        </a:rPr>
                        <a:t>Thick </a:t>
                      </a:r>
                      <a:r>
                        <a:rPr lang="en-US" altLang="ko-KR" sz="800" b="0" baseline="0" dirty="0" smtClean="0">
                          <a:solidFill>
                            <a:srgbClr val="C00000"/>
                          </a:solidFill>
                          <a:latin typeface="Ebrima" pitchFamily="2" charset="0"/>
                          <a:ea typeface="Ebrima" pitchFamily="2" charset="0"/>
                          <a:cs typeface="Ebrima" pitchFamily="2" charset="0"/>
                        </a:rPr>
                        <a:t>53g tissue can retain high amount of the contents  and remove even the heaviest makeup including the waterproof makeup. You’ll love our convenient and high performing Cleansing oil tissue. </a:t>
                      </a:r>
                      <a:endParaRPr lang="en-US" altLang="ko-KR" sz="800" b="0" baseline="0" dirty="0" smtClean="0">
                        <a:latin typeface="Ebrima" pitchFamily="2" charset="0"/>
                        <a:ea typeface="Ebrima" pitchFamily="2" charset="0"/>
                        <a:cs typeface="Ebrima" pitchFamily="2" charset="0"/>
                      </a:endParaRPr>
                    </a:p>
                  </a:txBody>
                  <a:tcPr marL="36000" marR="36000" marT="36000" marB="36000" anchor="ctr"/>
                </a:tc>
                <a:tc hMerge="1">
                  <a:txBody>
                    <a:bodyPr/>
                    <a:lstStyle/>
                    <a:p>
                      <a:pPr latinLnBrk="1"/>
                      <a:endParaRPr lang="ko-KR" altLang="en-US"/>
                    </a:p>
                  </a:txBody>
                  <a:tcPr/>
                </a:tc>
              </a:tr>
            </a:tbl>
          </a:graphicData>
        </a:graphic>
      </p:graphicFrame>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123" y="92375"/>
            <a:ext cx="382965" cy="5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직사각형 36"/>
          <p:cNvSpPr/>
          <p:nvPr/>
        </p:nvSpPr>
        <p:spPr>
          <a:xfrm>
            <a:off x="1346946" y="1700808"/>
            <a:ext cx="2635658" cy="261610"/>
          </a:xfrm>
          <a:prstGeom prst="rect">
            <a:avLst/>
          </a:prstGeom>
        </p:spPr>
        <p:txBody>
          <a:bodyPr wrap="none">
            <a:spAutoFit/>
          </a:bodyPr>
          <a:lstStyle/>
          <a:p>
            <a:pPr>
              <a:defRPr/>
            </a:pPr>
            <a:r>
              <a:rPr lang="en-US" altLang="ko-KR" sz="1100" b="1" i="1" u="sng" dirty="0" smtClean="0">
                <a:solidFill>
                  <a:srgbClr val="FF0000"/>
                </a:solidFill>
                <a:effectLst>
                  <a:outerShdw blurRad="38100" dist="38100" dir="2700000" algn="tl">
                    <a:srgbClr val="000000">
                      <a:alpha val="43137"/>
                    </a:srgbClr>
                  </a:outerShdw>
                </a:effectLst>
                <a:latin typeface="Ebrima" pitchFamily="2" charset="0"/>
                <a:ea typeface="Ebrima" pitchFamily="2" charset="0"/>
                <a:cs typeface="Ebrima" pitchFamily="2" charset="0"/>
              </a:rPr>
              <a:t>&lt;You Can See the Real Rose Petal!&gt;</a:t>
            </a:r>
            <a:endParaRPr lang="en-US" altLang="ko-KR" sz="1100" b="1" i="1" u="sng" dirty="0" smtClean="0">
              <a:solidFill>
                <a:srgbClr val="FF0000"/>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p:txBody>
      </p:sp>
      <p:sp>
        <p:nvSpPr>
          <p:cNvPr id="38" name="TextBox 37"/>
          <p:cNvSpPr txBox="1"/>
          <p:nvPr/>
        </p:nvSpPr>
        <p:spPr>
          <a:xfrm>
            <a:off x="1331640" y="1916832"/>
            <a:ext cx="3096344" cy="590931"/>
          </a:xfrm>
          <a:prstGeom prst="rect">
            <a:avLst/>
          </a:prstGeom>
          <a:noFill/>
        </p:spPr>
        <p:txBody>
          <a:bodyPr wrap="square" rtlCol="0">
            <a:spAutoFit/>
          </a:bodyPr>
          <a:lstStyle/>
          <a:p>
            <a:pPr>
              <a:lnSpc>
                <a:spcPct val="120000"/>
              </a:lnSpc>
              <a:buFont typeface="Wingdings" pitchFamily="2" charset="2"/>
              <a:buChar char="ü"/>
            </a:pPr>
            <a:r>
              <a:rPr lang="en-US" altLang="ko-KR" sz="900" b="1" i="1" dirty="0" smtClean="0">
                <a:latin typeface="Ebrima" pitchFamily="2" charset="0"/>
                <a:ea typeface="Ebrima" pitchFamily="2" charset="0"/>
                <a:cs typeface="Ebrima" pitchFamily="2" charset="0"/>
              </a:rPr>
              <a:t> </a:t>
            </a:r>
            <a:r>
              <a:rPr lang="en-US" altLang="ko-KR" sz="900" b="1" i="1" dirty="0" smtClean="0">
                <a:latin typeface="Ebrima" pitchFamily="2" charset="0"/>
                <a:ea typeface="Ebrima" pitchFamily="2" charset="0"/>
                <a:cs typeface="Ebrima" pitchFamily="2" charset="0"/>
              </a:rPr>
              <a:t>Thick texture suitable for thin, easily irritated, dehydrated skin. Safe rolling. </a:t>
            </a:r>
            <a:endParaRPr lang="en-US" altLang="ko-KR" sz="500" b="1" i="1" dirty="0" smtClean="0">
              <a:latin typeface="Ebrima" pitchFamily="2" charset="0"/>
              <a:ea typeface="Ebrima" pitchFamily="2" charset="0"/>
              <a:cs typeface="Ebrima" pitchFamily="2" charset="0"/>
            </a:endParaRPr>
          </a:p>
          <a:p>
            <a:pPr>
              <a:lnSpc>
                <a:spcPct val="120000"/>
              </a:lnSpc>
              <a:buFont typeface="Wingdings" pitchFamily="2" charset="2"/>
              <a:buChar char="ü"/>
            </a:pPr>
            <a:r>
              <a:rPr lang="en-US" altLang="ko-KR" sz="900" b="1" i="1" dirty="0" smtClean="0">
                <a:latin typeface="Ebrima" pitchFamily="2" charset="0"/>
                <a:ea typeface="Ebrima" pitchFamily="2" charset="0"/>
                <a:cs typeface="Ebrima" pitchFamily="2" charset="0"/>
              </a:rPr>
              <a:t> </a:t>
            </a:r>
            <a:r>
              <a:rPr lang="en-US" altLang="ko-KR" sz="900" b="1" i="1" dirty="0" smtClean="0">
                <a:latin typeface="Ebrima" pitchFamily="2" charset="0"/>
                <a:ea typeface="Ebrima" pitchFamily="2" charset="0"/>
                <a:cs typeface="Ebrima" pitchFamily="2" charset="0"/>
              </a:rPr>
              <a:t>Washable oil . No need to use tissue. </a:t>
            </a:r>
            <a:endParaRPr lang="en-US" altLang="ko-KR" sz="500" b="1" i="1" dirty="0" smtClean="0">
              <a:latin typeface="Ebrima" pitchFamily="2" charset="0"/>
              <a:ea typeface="Ebrima" pitchFamily="2" charset="0"/>
              <a:cs typeface="Ebrima" pitchFamily="2" charset="0"/>
            </a:endParaRPr>
          </a:p>
        </p:txBody>
      </p:sp>
      <p:sp>
        <p:nvSpPr>
          <p:cNvPr id="42" name="직사각형 41"/>
          <p:cNvSpPr/>
          <p:nvPr/>
        </p:nvSpPr>
        <p:spPr>
          <a:xfrm>
            <a:off x="1367644" y="2472567"/>
            <a:ext cx="2664296" cy="461665"/>
          </a:xfrm>
          <a:prstGeom prst="rect">
            <a:avLst/>
          </a:prstGeom>
        </p:spPr>
        <p:txBody>
          <a:bodyPr wrap="square">
            <a:spAutoFit/>
          </a:bodyPr>
          <a:lstStyle/>
          <a:p>
            <a:r>
              <a:rPr lang="en-US" altLang="ko-KR" sz="800" b="1" dirty="0" smtClean="0">
                <a:solidFill>
                  <a:srgbClr val="C00000"/>
                </a:solidFill>
                <a:latin typeface="Ebrima" pitchFamily="2" charset="0"/>
                <a:ea typeface="Ebrima" pitchFamily="2" charset="0"/>
                <a:cs typeface="Ebrima" pitchFamily="2" charset="0"/>
              </a:rPr>
              <a:t>Real Rose Petal!</a:t>
            </a:r>
            <a:endParaRPr lang="en-US" altLang="ko-KR" sz="800" b="1" dirty="0" smtClean="0">
              <a:solidFill>
                <a:srgbClr val="C00000"/>
              </a:solidFill>
              <a:latin typeface="Ebrima" pitchFamily="2" charset="0"/>
              <a:ea typeface="Ebrima" pitchFamily="2" charset="0"/>
              <a:cs typeface="Ebrima" pitchFamily="2" charset="0"/>
            </a:endParaRPr>
          </a:p>
          <a:p>
            <a:r>
              <a:rPr lang="en-US" altLang="ko-KR" sz="800" dirty="0" smtClean="0">
                <a:latin typeface="Ebrima" pitchFamily="2" charset="0"/>
                <a:ea typeface="Ebrima" pitchFamily="2" charset="0"/>
                <a:cs typeface="Ebrima" pitchFamily="2" charset="0"/>
              </a:rPr>
              <a:t>Rose is rich with vitamin C, A and Estrogen. Great for anti-bacterial, anti-allergy and Anti-oxidation. </a:t>
            </a:r>
            <a:endParaRPr lang="en-US" altLang="ko-KR" sz="800" dirty="0" smtClean="0">
              <a:latin typeface="Ebrima" pitchFamily="2" charset="0"/>
              <a:ea typeface="Ebrima" pitchFamily="2" charset="0"/>
              <a:cs typeface="Ebrima" pitchFamily="2" charset="0"/>
            </a:endParaRPr>
          </a:p>
        </p:txBody>
      </p:sp>
      <p:pic>
        <p:nvPicPr>
          <p:cNvPr id="1026" name="Picture 2"/>
          <p:cNvPicPr>
            <a:picLocks noChangeAspect="1" noChangeArrowheads="1"/>
          </p:cNvPicPr>
          <p:nvPr/>
        </p:nvPicPr>
        <p:blipFill>
          <a:blip r:embed="rId5" cstate="print"/>
          <a:srcRect l="18309" t="28054" r="43301" b="26173"/>
          <a:stretch>
            <a:fillRect/>
          </a:stretch>
        </p:blipFill>
        <p:spPr bwMode="auto">
          <a:xfrm>
            <a:off x="3893924" y="2240868"/>
            <a:ext cx="528446"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4" name="그룹 53"/>
          <p:cNvGrpSpPr/>
          <p:nvPr/>
        </p:nvGrpSpPr>
        <p:grpSpPr>
          <a:xfrm>
            <a:off x="3507962" y="966701"/>
            <a:ext cx="1008112" cy="215444"/>
            <a:chOff x="2785895" y="-672545"/>
            <a:chExt cx="883569" cy="164216"/>
          </a:xfrm>
        </p:grpSpPr>
        <p:sp>
          <p:nvSpPr>
            <p:cNvPr id="51" name="모서리가 둥근 직사각형 50"/>
            <p:cNvSpPr/>
            <p:nvPr/>
          </p:nvSpPr>
          <p:spPr>
            <a:xfrm>
              <a:off x="2834912" y="-669467"/>
              <a:ext cx="693048" cy="16113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Ebrima" pitchFamily="2" charset="0"/>
                <a:cs typeface="Ebrima" pitchFamily="2" charset="0"/>
              </a:endParaRPr>
            </a:p>
          </p:txBody>
        </p:sp>
        <p:sp>
          <p:nvSpPr>
            <p:cNvPr id="49" name="TextBox 48"/>
            <p:cNvSpPr txBox="1"/>
            <p:nvPr/>
          </p:nvSpPr>
          <p:spPr>
            <a:xfrm>
              <a:off x="2785895" y="-672545"/>
              <a:ext cx="883569" cy="164216"/>
            </a:xfrm>
            <a:prstGeom prst="rect">
              <a:avLst/>
            </a:prstGeom>
            <a:noFill/>
          </p:spPr>
          <p:txBody>
            <a:bodyPr wrap="square" rtlCol="0">
              <a:spAutoFit/>
            </a:bodyPr>
            <a:lstStyle/>
            <a:p>
              <a:r>
                <a:rPr lang="ko-KR" altLang="en-US" sz="800" b="1" dirty="0" smtClean="0">
                  <a:solidFill>
                    <a:srgbClr val="C00000"/>
                  </a:solidFill>
                  <a:latin typeface="Ebrima" pitchFamily="2" charset="0"/>
                  <a:cs typeface="Ebrima" pitchFamily="2" charset="0"/>
                </a:rPr>
                <a:t>★</a:t>
              </a:r>
              <a:r>
                <a:rPr lang="en-US" altLang="ko-KR" sz="800" b="1" dirty="0" smtClean="0">
                  <a:solidFill>
                    <a:srgbClr val="C00000"/>
                  </a:solidFill>
                  <a:latin typeface="Ebrima" pitchFamily="2" charset="0"/>
                  <a:ea typeface="Ebrima" pitchFamily="2" charset="0"/>
                  <a:cs typeface="Ebrima" pitchFamily="2" charset="0"/>
                </a:rPr>
                <a:t>For Dry skin</a:t>
              </a:r>
              <a:endParaRPr lang="ko-KR" altLang="en-US" sz="800" b="1" dirty="0">
                <a:solidFill>
                  <a:srgbClr val="C00000"/>
                </a:solidFill>
                <a:latin typeface="Ebrima" pitchFamily="2" charset="0"/>
                <a:cs typeface="Ebrima" pitchFamily="2" charset="0"/>
              </a:endParaRPr>
            </a:p>
          </p:txBody>
        </p:sp>
      </p:grpSp>
      <p:pic>
        <p:nvPicPr>
          <p:cNvPr id="6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186" t="6397" r="3815" b="7581"/>
          <a:stretch/>
        </p:blipFill>
        <p:spPr bwMode="auto">
          <a:xfrm>
            <a:off x="755576" y="620688"/>
            <a:ext cx="288032" cy="680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7" name="내용 개체 틀 6"/>
          <p:cNvGraphicFramePr>
            <a:graphicFrameLocks noGrp="1"/>
          </p:cNvGraphicFramePr>
          <p:nvPr>
            <p:ph sz="half" idx="1"/>
            <p:extLst>
              <p:ext uri="{D42A27DB-BD31-4B8C-83A1-F6EECF244321}">
                <p14:modId xmlns:p14="http://schemas.microsoft.com/office/powerpoint/2010/main" val="1884825470"/>
              </p:ext>
            </p:extLst>
          </p:nvPr>
        </p:nvGraphicFramePr>
        <p:xfrm>
          <a:off x="110149" y="3573016"/>
          <a:ext cx="4317835" cy="3221320"/>
        </p:xfrm>
        <a:graphic>
          <a:graphicData uri="http://schemas.openxmlformats.org/drawingml/2006/table">
            <a:tbl>
              <a:tblPr firstRow="1" bandRow="1">
                <a:tableStyleId>{0505E3EF-67EA-436B-97B2-0124C06EBD24}</a:tableStyleId>
              </a:tblPr>
              <a:tblGrid>
                <a:gridCol w="1118697"/>
                <a:gridCol w="750866"/>
                <a:gridCol w="2448272"/>
              </a:tblGrid>
              <a:tr h="148168">
                <a:tc rowSpan="3">
                  <a:txBody>
                    <a:bodyPr/>
                    <a:lstStyle/>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r>
                        <a:rPr lang="en-US" altLang="ko-KR" sz="900" dirty="0" smtClean="0">
                          <a:latin typeface="Ebrima" pitchFamily="2" charset="0"/>
                          <a:ea typeface="Ebrima" pitchFamily="2" charset="0"/>
                          <a:cs typeface="Ebrima" pitchFamily="2" charset="0"/>
                        </a:rPr>
                        <a:t>size/price:</a:t>
                      </a:r>
                      <a:endParaRPr lang="en-US" altLang="ko-KR" sz="900" dirty="0" smtClean="0">
                        <a:latin typeface="Ebrima" pitchFamily="2" charset="0"/>
                        <a:ea typeface="Ebrima" pitchFamily="2" charset="0"/>
                        <a:cs typeface="Ebrima" pitchFamily="2" charset="0"/>
                      </a:endParaRPr>
                    </a:p>
                    <a:p>
                      <a:pPr algn="ctr" latinLnBrk="1"/>
                      <a:r>
                        <a:rPr lang="en-US" altLang="ko-KR" sz="800" dirty="0" smtClean="0">
                          <a:latin typeface="Ebrima" pitchFamily="2" charset="0"/>
                          <a:ea typeface="Ebrima" pitchFamily="2" charset="0"/>
                          <a:cs typeface="Ebrima" pitchFamily="2" charset="0"/>
                        </a:rPr>
                        <a:t>140ml</a:t>
                      </a:r>
                      <a:r>
                        <a:rPr lang="en-US" altLang="ko-KR" sz="700" dirty="0" smtClean="0">
                          <a:latin typeface="Ebrima" pitchFamily="2" charset="0"/>
                          <a:ea typeface="Ebrima" pitchFamily="2" charset="0"/>
                          <a:cs typeface="Ebrima" pitchFamily="2" charset="0"/>
                        </a:rPr>
                        <a:t> </a:t>
                      </a:r>
                      <a:r>
                        <a:rPr lang="en-US" altLang="ko-KR" sz="800" dirty="0" smtClean="0">
                          <a:latin typeface="Ebrima" pitchFamily="2" charset="0"/>
                          <a:ea typeface="Ebrima" pitchFamily="2" charset="0"/>
                          <a:cs typeface="Ebrima" pitchFamily="2" charset="0"/>
                        </a:rPr>
                        <a:t>/</a:t>
                      </a:r>
                      <a:r>
                        <a:rPr lang="en-US" altLang="ko-KR" sz="800" baseline="0" dirty="0" smtClean="0">
                          <a:latin typeface="Ebrima" pitchFamily="2" charset="0"/>
                          <a:ea typeface="Ebrima" pitchFamily="2" charset="0"/>
                          <a:cs typeface="Ebrima" pitchFamily="2" charset="0"/>
                        </a:rPr>
                        <a:t> 16,000</a:t>
                      </a:r>
                      <a:r>
                        <a:rPr lang="ko-KR" altLang="en-US" sz="800" dirty="0" smtClean="0">
                          <a:latin typeface="Ebrima" pitchFamily="2" charset="0"/>
                          <a:cs typeface="Ebrima" pitchFamily="2" charset="0"/>
                        </a:rPr>
                        <a:t>원</a:t>
                      </a:r>
                      <a:endParaRPr lang="ko-KR" altLang="en-US" sz="700" dirty="0">
                        <a:solidFill>
                          <a:schemeClr val="tx1"/>
                        </a:solidFill>
                        <a:latin typeface="Ebrima" pitchFamily="2" charset="0"/>
                        <a:cs typeface="Ebrima" pitchFamily="2" charset="0"/>
                      </a:endParaRPr>
                    </a:p>
                  </a:txBody>
                  <a:tcPr marL="91441" marR="91441" anchor="ctr"/>
                </a:tc>
                <a:tc>
                  <a:txBody>
                    <a:bodyPr/>
                    <a:lstStyle/>
                    <a:p>
                      <a:pPr algn="ctr" latinLnBrk="1"/>
                      <a:r>
                        <a:rPr lang="en-US" altLang="ko-KR" sz="1000" b="1" dirty="0" smtClean="0">
                          <a:latin typeface="Ebrima" pitchFamily="2" charset="0"/>
                          <a:ea typeface="Ebrima" pitchFamily="2" charset="0"/>
                          <a:cs typeface="Ebrima" pitchFamily="2" charset="0"/>
                        </a:rPr>
                        <a:t>Name</a:t>
                      </a:r>
                      <a:endParaRPr lang="ko-KR" altLang="en-US" sz="1000" b="1" dirty="0">
                        <a:solidFill>
                          <a:schemeClr val="bg1"/>
                        </a:solidFill>
                        <a:latin typeface="Ebrima" pitchFamily="2" charset="0"/>
                        <a:cs typeface="Ebrima" pitchFamily="2" charset="0"/>
                      </a:endParaRPr>
                    </a:p>
                  </a:txBody>
                  <a:tcPr marL="91441" marR="9144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Ebrima" pitchFamily="2" charset="0"/>
                          <a:ea typeface="Ebrima" pitchFamily="2" charset="0"/>
                          <a:cs typeface="Ebrima" pitchFamily="2" charset="0"/>
                        </a:rPr>
                        <a:t>Marseille Olive Cleansing Oil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solidFill>
                            <a:schemeClr val="dk1"/>
                          </a:solidFill>
                          <a:latin typeface="Ebrima" pitchFamily="2" charset="0"/>
                          <a:ea typeface="Ebrima" pitchFamily="2" charset="0"/>
                          <a:cs typeface="Ebrima" pitchFamily="2" charset="0"/>
                        </a:rPr>
                        <a:t>&lt;</a:t>
                      </a:r>
                      <a:r>
                        <a:rPr lang="en-US" altLang="ko-KR" sz="1000" dirty="0" smtClean="0">
                          <a:solidFill>
                            <a:schemeClr val="dk1"/>
                          </a:solidFill>
                          <a:latin typeface="Ebrima" pitchFamily="2" charset="0"/>
                          <a:ea typeface="Ebrima" pitchFamily="2" charset="0"/>
                          <a:cs typeface="Ebrima" pitchFamily="2" charset="0"/>
                        </a:rPr>
                        <a:t>Fresh</a:t>
                      </a:r>
                      <a:r>
                        <a:rPr lang="en-US" altLang="ko-KR" sz="1000" baseline="0" dirty="0" smtClean="0">
                          <a:solidFill>
                            <a:schemeClr val="dk1"/>
                          </a:solidFill>
                          <a:latin typeface="Ebrima" pitchFamily="2" charset="0"/>
                          <a:ea typeface="Ebrima" pitchFamily="2" charset="0"/>
                          <a:cs typeface="Ebrima" pitchFamily="2" charset="0"/>
                        </a:rPr>
                        <a:t> Purifying</a:t>
                      </a:r>
                      <a:r>
                        <a:rPr lang="en-US" altLang="ko-KR" sz="1000" dirty="0" smtClean="0">
                          <a:solidFill>
                            <a:schemeClr val="dk1"/>
                          </a:solidFill>
                          <a:latin typeface="Ebrima" pitchFamily="2" charset="0"/>
                          <a:ea typeface="Ebrima" pitchFamily="2" charset="0"/>
                          <a:cs typeface="Ebrima" pitchFamily="2" charset="0"/>
                        </a:rPr>
                        <a:t>&gt;</a:t>
                      </a:r>
                    </a:p>
                  </a:txBody>
                  <a:tcPr marL="91441" marR="91441" anchor="ctr"/>
                </a:tc>
              </a:tr>
              <a:tr h="0">
                <a:tc vMerge="1">
                  <a:txBody>
                    <a:bodyPr/>
                    <a:lstStyle/>
                    <a:p>
                      <a:pPr latinLnBrk="1"/>
                      <a:endParaRPr lang="ko-KR" altLang="en-US"/>
                    </a:p>
                  </a:txBody>
                  <a:tcPr/>
                </a:tc>
                <a:tc>
                  <a:txBody>
                    <a:bodyPr/>
                    <a:lstStyle/>
                    <a:p>
                      <a:pPr algn="ctr" latinLnBrk="1"/>
                      <a:r>
                        <a:rPr lang="en-US" altLang="ko-KR" sz="1000" b="1" dirty="0" smtClean="0">
                          <a:latin typeface="Ebrima" pitchFamily="2" charset="0"/>
                          <a:ea typeface="Ebrima" pitchFamily="2" charset="0"/>
                          <a:cs typeface="Ebrima" pitchFamily="2" charset="0"/>
                        </a:rPr>
                        <a:t>Concept</a:t>
                      </a:r>
                    </a:p>
                  </a:txBody>
                  <a:tcPr marL="91441" marR="91441" anchor="ctr"/>
                </a:tc>
                <a:tc>
                  <a:txBody>
                    <a:bodyPr/>
                    <a:lstStyle/>
                    <a:p>
                      <a:pPr marL="0" marR="0" indent="0" algn="l" defTabSz="946152" rtl="0" eaLnBrk="1" fontAlgn="auto" latinLnBrk="1" hangingPunct="1">
                        <a:lnSpc>
                          <a:spcPct val="100000"/>
                        </a:lnSpc>
                        <a:spcBef>
                          <a:spcPts val="0"/>
                        </a:spcBef>
                        <a:spcAft>
                          <a:spcPts val="0"/>
                        </a:spcAft>
                        <a:buClrTx/>
                        <a:buSzTx/>
                        <a:buFontTx/>
                        <a:buNone/>
                        <a:tabLst/>
                        <a:defRPr/>
                      </a:pPr>
                      <a:r>
                        <a:rPr lang="en-US" altLang="ko-KR" sz="900" b="1" baseline="0" dirty="0" smtClean="0">
                          <a:solidFill>
                            <a:srgbClr val="002060"/>
                          </a:solidFill>
                          <a:latin typeface="Ebrima" pitchFamily="2" charset="0"/>
                          <a:ea typeface="Ebrima" pitchFamily="2" charset="0"/>
                          <a:cs typeface="Ebrima" pitchFamily="2" charset="0"/>
                        </a:rPr>
                        <a:t>Real Calendula Cleansing Oil !</a:t>
                      </a:r>
                      <a:endParaRPr lang="en-US" altLang="ko-KR" sz="900" b="1" baseline="0" dirty="0" smtClean="0">
                        <a:solidFill>
                          <a:srgbClr val="002060"/>
                        </a:solidFill>
                        <a:latin typeface="Ebrima" pitchFamily="2" charset="0"/>
                        <a:ea typeface="Ebrima" pitchFamily="2" charset="0"/>
                        <a:cs typeface="Ebrima" pitchFamily="2" charset="0"/>
                      </a:endParaRPr>
                    </a:p>
                  </a:txBody>
                  <a:tcPr marL="91441" marR="91441" anchor="ctr"/>
                </a:tc>
              </a:tr>
              <a:tr h="0">
                <a:tc vMerge="1">
                  <a:txBody>
                    <a:bodyPr/>
                    <a:lstStyle/>
                    <a:p>
                      <a:pPr algn="ctr" latinLnBrk="1"/>
                      <a:endParaRPr lang="ko-KR" altLang="en-US" sz="700" dirty="0">
                        <a:solidFill>
                          <a:schemeClr val="tx1"/>
                        </a:solidFill>
                      </a:endParaRPr>
                    </a:p>
                  </a:txBody>
                  <a:tcPr marL="91441" marR="91441" anchor="ctr"/>
                </a:tc>
                <a:tc>
                  <a:txBody>
                    <a:bodyPr/>
                    <a:lstStyle/>
                    <a:p>
                      <a:pPr algn="ctr" latinLnBrk="1"/>
                      <a:r>
                        <a:rPr lang="en-US" altLang="ko-KR" sz="1000" b="1" dirty="0" smtClean="0">
                          <a:latin typeface="Ebrima" pitchFamily="2" charset="0"/>
                          <a:ea typeface="Ebrima" pitchFamily="2" charset="0"/>
                          <a:cs typeface="Ebrima" pitchFamily="2" charset="0"/>
                        </a:rPr>
                        <a:t>Target</a:t>
                      </a:r>
                    </a:p>
                  </a:txBody>
                  <a:tcPr marL="91441" marR="91441" anchor="ctr"/>
                </a:tc>
                <a:tc>
                  <a:txBody>
                    <a:bodyPr/>
                    <a:lstStyle/>
                    <a:p>
                      <a:pPr marL="0" marR="0" indent="0" algn="l" defTabSz="946152" rtl="0" eaLnBrk="1" fontAlgn="auto" latinLnBrk="1" hangingPunct="1">
                        <a:lnSpc>
                          <a:spcPct val="100000"/>
                        </a:lnSpc>
                        <a:spcBef>
                          <a:spcPts val="0"/>
                        </a:spcBef>
                        <a:spcAft>
                          <a:spcPts val="0"/>
                        </a:spcAft>
                        <a:buClrTx/>
                        <a:buSzTx/>
                        <a:buFont typeface="Wingdings" pitchFamily="2" charset="2"/>
                        <a:buChar char="§"/>
                        <a:tabLst/>
                        <a:defRPr/>
                      </a:pPr>
                      <a:r>
                        <a:rPr lang="ko-KR" altLang="en-US" sz="900" b="1" baseline="0" dirty="0" smtClean="0">
                          <a:solidFill>
                            <a:srgbClr val="002060"/>
                          </a:solidFill>
                          <a:latin typeface="Ebrima" pitchFamily="2" charset="0"/>
                          <a:cs typeface="Ebrima" pitchFamily="2" charset="0"/>
                        </a:rPr>
                        <a:t> </a:t>
                      </a:r>
                      <a:r>
                        <a:rPr lang="en-US" altLang="ko-KR" sz="900" b="1" baseline="0" dirty="0" smtClean="0">
                          <a:solidFill>
                            <a:srgbClr val="002060"/>
                          </a:solidFill>
                          <a:latin typeface="Ebrima" pitchFamily="2" charset="0"/>
                          <a:ea typeface="Ebrima" pitchFamily="2" charset="0"/>
                          <a:cs typeface="Ebrima" pitchFamily="2" charset="0"/>
                        </a:rPr>
                        <a:t>Customer who prefers fresh type oil. </a:t>
                      </a:r>
                    </a:p>
                    <a:p>
                      <a:pPr marL="0" marR="0" indent="0" algn="l" defTabSz="946152" rtl="0" eaLnBrk="1" fontAlgn="auto" latinLnBrk="1" hangingPunct="1">
                        <a:lnSpc>
                          <a:spcPct val="100000"/>
                        </a:lnSpc>
                        <a:spcBef>
                          <a:spcPts val="0"/>
                        </a:spcBef>
                        <a:spcAft>
                          <a:spcPts val="0"/>
                        </a:spcAft>
                        <a:buClrTx/>
                        <a:buSzTx/>
                        <a:buFont typeface="Wingdings" pitchFamily="2" charset="2"/>
                        <a:buChar char="§"/>
                        <a:tabLst/>
                        <a:defRPr/>
                      </a:pPr>
                      <a:r>
                        <a:rPr lang="en-US" altLang="ko-KR" sz="900" b="1" baseline="0" dirty="0" smtClean="0">
                          <a:solidFill>
                            <a:srgbClr val="002060"/>
                          </a:solidFill>
                          <a:latin typeface="Ebrima" pitchFamily="2" charset="0"/>
                          <a:ea typeface="Ebrima" pitchFamily="2" charset="0"/>
                          <a:cs typeface="Ebrima" pitchFamily="2" charset="0"/>
                        </a:rPr>
                        <a:t> Oily skin type</a:t>
                      </a:r>
                      <a:endParaRPr lang="en-US" altLang="ko-KR" sz="900" b="1" baseline="0" dirty="0" smtClean="0">
                        <a:solidFill>
                          <a:srgbClr val="002060"/>
                        </a:solidFill>
                        <a:latin typeface="Ebrima" pitchFamily="2" charset="0"/>
                        <a:ea typeface="Ebrima" pitchFamily="2" charset="0"/>
                        <a:cs typeface="Ebrima" pitchFamily="2" charset="0"/>
                      </a:endParaRPr>
                    </a:p>
                    <a:p>
                      <a:pPr marL="0" marR="0" indent="0" algn="l" defTabSz="946152" rtl="0" eaLnBrk="1" fontAlgn="auto" latinLnBrk="1" hangingPunct="1">
                        <a:lnSpc>
                          <a:spcPct val="100000"/>
                        </a:lnSpc>
                        <a:spcBef>
                          <a:spcPts val="0"/>
                        </a:spcBef>
                        <a:spcAft>
                          <a:spcPts val="0"/>
                        </a:spcAft>
                        <a:buClrTx/>
                        <a:buSzTx/>
                        <a:buFont typeface="Wingdings" pitchFamily="2" charset="2"/>
                        <a:buChar char="§"/>
                        <a:tabLst/>
                        <a:defRPr/>
                      </a:pPr>
                      <a:r>
                        <a:rPr lang="en-US" altLang="ko-KR" sz="900" b="1" baseline="0" dirty="0" smtClean="0">
                          <a:solidFill>
                            <a:srgbClr val="002060"/>
                          </a:solidFill>
                          <a:latin typeface="Ebrima" pitchFamily="2" charset="0"/>
                          <a:ea typeface="Ebrima" pitchFamily="2" charset="0"/>
                          <a:cs typeface="Ebrima" pitchFamily="2" charset="0"/>
                        </a:rPr>
                        <a:t> </a:t>
                      </a:r>
                      <a:r>
                        <a:rPr lang="en-US" altLang="ko-KR" sz="900" b="1" baseline="0" dirty="0" smtClean="0">
                          <a:solidFill>
                            <a:srgbClr val="002060"/>
                          </a:solidFill>
                          <a:latin typeface="Ebrima" pitchFamily="2" charset="0"/>
                          <a:ea typeface="Ebrima" pitchFamily="2" charset="0"/>
                          <a:cs typeface="Ebrima" pitchFamily="2" charset="0"/>
                        </a:rPr>
                        <a:t>Customer looking for a mild formula cleansing oil.  </a:t>
                      </a:r>
                      <a:endParaRPr lang="en-US" altLang="ko-KR" sz="900" b="1" baseline="0" dirty="0" smtClean="0">
                        <a:solidFill>
                          <a:srgbClr val="002060"/>
                        </a:solidFill>
                        <a:latin typeface="Ebrima" pitchFamily="2" charset="0"/>
                        <a:ea typeface="Ebrima" pitchFamily="2" charset="0"/>
                        <a:cs typeface="Ebrima" pitchFamily="2" charset="0"/>
                      </a:endParaRPr>
                    </a:p>
                  </a:txBody>
                  <a:tcPr marL="91441" marR="91441" anchor="ctr"/>
                </a:tc>
              </a:tr>
              <a:tr h="1240120">
                <a:tc>
                  <a:txBody>
                    <a:bodyPr/>
                    <a:lstStyle/>
                    <a:p>
                      <a:pPr algn="ctr" latinLnBrk="1"/>
                      <a:r>
                        <a:rPr lang="en-US" altLang="ko-KR" sz="1000" b="1" dirty="0" smtClean="0">
                          <a:latin typeface="Ebrima" pitchFamily="2" charset="0"/>
                          <a:ea typeface="Ebrima" pitchFamily="2" charset="0"/>
                          <a:cs typeface="Ebrima" pitchFamily="2" charset="0"/>
                        </a:rPr>
                        <a:t>Features</a:t>
                      </a:r>
                      <a:endParaRPr lang="ko-KR" altLang="en-US" sz="1000" b="1" dirty="0">
                        <a:latin typeface="Ebrima" pitchFamily="2" charset="0"/>
                        <a:cs typeface="Ebrima" pitchFamily="2" charset="0"/>
                      </a:endParaRPr>
                    </a:p>
                  </a:txBody>
                  <a:tcPr marL="91441" marR="91441" anchor="ctr"/>
                </a:tc>
                <a:tc gridSpan="2">
                  <a:txBody>
                    <a:bodyPr/>
                    <a:lstStyle/>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p>
                      <a:pPr algn="l" latinLnBrk="1">
                        <a:buFont typeface="Wingdings" pitchFamily="2" charset="2"/>
                        <a:buNone/>
                      </a:pPr>
                      <a:endParaRPr lang="en-US" altLang="ko-KR" sz="800" baseline="0" dirty="0" smtClean="0">
                        <a:latin typeface="Ebrima" pitchFamily="2" charset="0"/>
                        <a:ea typeface="Ebrima" pitchFamily="2" charset="0"/>
                        <a:cs typeface="Ebrima" pitchFamily="2" charset="0"/>
                      </a:endParaRPr>
                    </a:p>
                  </a:txBody>
                  <a:tcPr marL="91441" marR="91441" anchor="ctr"/>
                </a:tc>
                <a:tc hMerge="1">
                  <a:txBody>
                    <a:bodyPr/>
                    <a:lstStyle/>
                    <a:p>
                      <a:pPr latinLnBrk="1"/>
                      <a:endParaRPr lang="ko-KR" altLang="en-US"/>
                    </a:p>
                  </a:txBody>
                  <a:tcPr/>
                </a:tc>
              </a:tr>
              <a:tr h="345789">
                <a:tc>
                  <a:txBody>
                    <a:bodyPr/>
                    <a:lstStyle/>
                    <a:p>
                      <a:pPr algn="ctr" latinLnBrk="1"/>
                      <a:r>
                        <a:rPr lang="en-US" altLang="ko-KR" sz="1000" b="1" dirty="0" smtClean="0">
                          <a:latin typeface="Ebrima" pitchFamily="2" charset="0"/>
                          <a:ea typeface="Ebrima" pitchFamily="2" charset="0"/>
                          <a:cs typeface="Ebrima" pitchFamily="2" charset="0"/>
                        </a:rPr>
                        <a:t>Sales Talk</a:t>
                      </a:r>
                    </a:p>
                  </a:txBody>
                  <a:tcPr marL="91441" marR="91441" anchor="ctr"/>
                </a:tc>
                <a:tc gridSpan="2">
                  <a:txBody>
                    <a:bodyPr/>
                    <a:lstStyle/>
                    <a:p>
                      <a:pPr algn="l" latinLnBrk="1">
                        <a:buFont typeface="Wingdings" pitchFamily="2" charset="2"/>
                        <a:buNone/>
                      </a:pPr>
                      <a:r>
                        <a:rPr lang="en-US" altLang="ko-KR" sz="800" baseline="0" dirty="0" smtClean="0">
                          <a:solidFill>
                            <a:srgbClr val="C00000"/>
                          </a:solidFill>
                          <a:latin typeface="Ebrima" pitchFamily="2" charset="0"/>
                          <a:ea typeface="Ebrima" pitchFamily="2" charset="0"/>
                          <a:cs typeface="Ebrima" pitchFamily="2" charset="0"/>
                        </a:rPr>
                        <a:t>Do you see the calendula petal here? We’re the first brand shop  making the real flower petal containing oil. This oil is suitable for those with oilier skin. It doesn’t feel too greasy. It easily removes makeup and even melts the blackheads for easy removal. Your skin will feel cleanser and softer. </a:t>
                      </a:r>
                      <a:endParaRPr lang="en-US" altLang="ko-KR" sz="800" baseline="0" dirty="0" smtClean="0">
                        <a:solidFill>
                          <a:srgbClr val="C00000"/>
                        </a:solidFill>
                        <a:latin typeface="Ebrima" pitchFamily="2" charset="0"/>
                        <a:ea typeface="Ebrima" pitchFamily="2" charset="0"/>
                        <a:cs typeface="Ebrima" pitchFamily="2" charset="0"/>
                      </a:endParaRPr>
                    </a:p>
                  </a:txBody>
                  <a:tcPr marL="91441" marR="91441" anchor="ctr"/>
                </a:tc>
                <a:tc hMerge="1">
                  <a:txBody>
                    <a:bodyPr/>
                    <a:lstStyle/>
                    <a:p>
                      <a:pPr latinLnBrk="1"/>
                      <a:endParaRPr lang="ko-KR" altLang="en-US"/>
                    </a:p>
                  </a:txBody>
                  <a:tcPr/>
                </a:tc>
              </a:tr>
            </a:tbl>
          </a:graphicData>
        </a:graphic>
      </p:graphicFrame>
      <p:sp>
        <p:nvSpPr>
          <p:cNvPr id="68" name="직사각형 67"/>
          <p:cNvSpPr/>
          <p:nvPr/>
        </p:nvSpPr>
        <p:spPr>
          <a:xfrm>
            <a:off x="1259632" y="4869160"/>
            <a:ext cx="3020379" cy="261610"/>
          </a:xfrm>
          <a:prstGeom prst="rect">
            <a:avLst/>
          </a:prstGeom>
        </p:spPr>
        <p:txBody>
          <a:bodyPr wrap="none">
            <a:spAutoFit/>
          </a:bodyPr>
          <a:lstStyle/>
          <a:p>
            <a:pPr>
              <a:defRPr/>
            </a:pPr>
            <a:r>
              <a:rPr lang="en-US" altLang="ko-KR" sz="1100" b="1" i="1" u="sng" dirty="0">
                <a:solidFill>
                  <a:srgbClr val="FF0000"/>
                </a:solidFill>
                <a:effectLst>
                  <a:outerShdw blurRad="38100" dist="38100" dir="2700000" algn="tl">
                    <a:srgbClr val="000000">
                      <a:alpha val="43137"/>
                    </a:srgbClr>
                  </a:outerShdw>
                </a:effectLst>
                <a:latin typeface="Ebrima" pitchFamily="2" charset="0"/>
                <a:ea typeface="Ebrima" pitchFamily="2" charset="0"/>
                <a:cs typeface="Ebrima" pitchFamily="2" charset="0"/>
              </a:rPr>
              <a:t>&lt; You Can See the Real </a:t>
            </a:r>
            <a:r>
              <a:rPr lang="en-US" altLang="ko-KR" sz="1100" b="1" i="1" u="sng" dirty="0" smtClean="0">
                <a:solidFill>
                  <a:srgbClr val="FF0000"/>
                </a:solidFill>
                <a:effectLst>
                  <a:outerShdw blurRad="38100" dist="38100" dir="2700000" algn="tl">
                    <a:srgbClr val="000000">
                      <a:alpha val="43137"/>
                    </a:srgbClr>
                  </a:outerShdw>
                </a:effectLst>
                <a:latin typeface="Ebrima" pitchFamily="2" charset="0"/>
                <a:ea typeface="Ebrima" pitchFamily="2" charset="0"/>
                <a:cs typeface="Ebrima" pitchFamily="2" charset="0"/>
              </a:rPr>
              <a:t>Calendula Petal!&gt;</a:t>
            </a:r>
            <a:endParaRPr lang="en-US" altLang="ko-KR" sz="1100" b="1" i="1" u="sng" dirty="0" smtClean="0">
              <a:solidFill>
                <a:srgbClr val="FF0000"/>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p:txBody>
      </p:sp>
      <p:sp>
        <p:nvSpPr>
          <p:cNvPr id="69" name="TextBox 68"/>
          <p:cNvSpPr txBox="1"/>
          <p:nvPr/>
        </p:nvSpPr>
        <p:spPr>
          <a:xfrm>
            <a:off x="1331640" y="5125717"/>
            <a:ext cx="3096344" cy="535531"/>
          </a:xfrm>
          <a:prstGeom prst="rect">
            <a:avLst/>
          </a:prstGeom>
          <a:noFill/>
        </p:spPr>
        <p:txBody>
          <a:bodyPr wrap="square" rtlCol="0">
            <a:spAutoFit/>
          </a:bodyPr>
          <a:lstStyle/>
          <a:p>
            <a:pPr>
              <a:buFont typeface="Wingdings" pitchFamily="2" charset="2"/>
              <a:buChar char="ü"/>
            </a:pPr>
            <a:r>
              <a:rPr lang="en-US" altLang="ko-KR" sz="900" b="1" i="1" dirty="0" smtClean="0">
                <a:latin typeface="Ebrima" pitchFamily="2" charset="0"/>
                <a:ea typeface="Ebrima" pitchFamily="2" charset="0"/>
                <a:cs typeface="Ebrima" pitchFamily="2" charset="0"/>
              </a:rPr>
              <a:t> </a:t>
            </a:r>
            <a:r>
              <a:rPr lang="en-US" altLang="ko-KR" sz="900" b="1" i="1" dirty="0" smtClean="0">
                <a:latin typeface="Ebrima" pitchFamily="2" charset="0"/>
                <a:ea typeface="Ebrima" pitchFamily="2" charset="0"/>
                <a:cs typeface="Ebrima" pitchFamily="2" charset="0"/>
              </a:rPr>
              <a:t>Less greasy, fresher textured oil suitable for enlarged pores and oily skin types. </a:t>
            </a:r>
            <a:endParaRPr lang="en-US" altLang="ko-KR" sz="500" b="1" i="1" dirty="0" smtClean="0">
              <a:latin typeface="Ebrima" pitchFamily="2" charset="0"/>
              <a:ea typeface="Ebrima" pitchFamily="2" charset="0"/>
              <a:cs typeface="Ebrima" pitchFamily="2" charset="0"/>
            </a:endParaRPr>
          </a:p>
          <a:p>
            <a:pPr>
              <a:lnSpc>
                <a:spcPct val="120000"/>
              </a:lnSpc>
              <a:buFont typeface="Wingdings" pitchFamily="2" charset="2"/>
              <a:buChar char="ü"/>
            </a:pPr>
            <a:r>
              <a:rPr lang="en-US" altLang="ko-KR" sz="900" b="1" i="1" dirty="0" smtClean="0">
                <a:latin typeface="Ebrima" pitchFamily="2" charset="0"/>
                <a:ea typeface="Ebrima" pitchFamily="2" charset="0"/>
                <a:cs typeface="Ebrima" pitchFamily="2" charset="0"/>
              </a:rPr>
              <a:t> </a:t>
            </a:r>
            <a:r>
              <a:rPr lang="en-US" altLang="ko-KR" sz="900" b="1" i="1" dirty="0">
                <a:latin typeface="Ebrima" pitchFamily="2" charset="0"/>
                <a:ea typeface="Ebrima" pitchFamily="2" charset="0"/>
                <a:cs typeface="Ebrima" pitchFamily="2" charset="0"/>
              </a:rPr>
              <a:t>Washable oil . No need to use tissue. </a:t>
            </a:r>
            <a:endParaRPr lang="en-US" altLang="ko-KR" sz="500" b="1" i="1" dirty="0">
              <a:latin typeface="Ebrima" pitchFamily="2" charset="0"/>
              <a:ea typeface="Ebrima" pitchFamily="2" charset="0"/>
              <a:cs typeface="Ebrima" pitchFamily="2" charset="0"/>
            </a:endParaRPr>
          </a:p>
        </p:txBody>
      </p:sp>
      <p:pic>
        <p:nvPicPr>
          <p:cNvPr id="1027" name="Picture 3"/>
          <p:cNvPicPr>
            <a:picLocks noChangeAspect="1" noChangeArrowheads="1"/>
          </p:cNvPicPr>
          <p:nvPr/>
        </p:nvPicPr>
        <p:blipFill>
          <a:blip r:embed="rId7" cstate="print"/>
          <a:srcRect l="69693" t="47988" r="18495" b="37537"/>
          <a:stretch>
            <a:fillRect/>
          </a:stretch>
        </p:blipFill>
        <p:spPr bwMode="auto">
          <a:xfrm>
            <a:off x="3891954" y="5307253"/>
            <a:ext cx="504056" cy="494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 name="직사각형 47"/>
          <p:cNvSpPr/>
          <p:nvPr/>
        </p:nvSpPr>
        <p:spPr>
          <a:xfrm>
            <a:off x="1229383" y="5662409"/>
            <a:ext cx="3230766" cy="461665"/>
          </a:xfrm>
          <a:prstGeom prst="rect">
            <a:avLst/>
          </a:prstGeom>
        </p:spPr>
        <p:txBody>
          <a:bodyPr wrap="square">
            <a:spAutoFit/>
          </a:bodyPr>
          <a:lstStyle/>
          <a:p>
            <a:r>
              <a:rPr lang="ko-KR" altLang="en-US" sz="800" b="1" dirty="0" smtClean="0">
                <a:solidFill>
                  <a:srgbClr val="C00000"/>
                </a:solidFill>
                <a:latin typeface="Ebrima" pitchFamily="2" charset="0"/>
                <a:cs typeface="Ebrima" pitchFamily="2" charset="0"/>
              </a:rPr>
              <a:t>★ </a:t>
            </a:r>
            <a:r>
              <a:rPr lang="en-US" altLang="ko-KR" sz="800" b="1" dirty="0" smtClean="0">
                <a:solidFill>
                  <a:srgbClr val="C00000"/>
                </a:solidFill>
                <a:latin typeface="Ebrima" pitchFamily="2" charset="0"/>
                <a:ea typeface="Ebrima" pitchFamily="2" charset="0"/>
                <a:cs typeface="Ebrima" pitchFamily="2" charset="0"/>
              </a:rPr>
              <a:t>Real Calendula Petal!</a:t>
            </a:r>
            <a:endParaRPr lang="en-US" altLang="ko-KR" sz="800" b="1" dirty="0" smtClean="0">
              <a:solidFill>
                <a:srgbClr val="C00000"/>
              </a:solidFill>
              <a:latin typeface="Ebrima" pitchFamily="2" charset="0"/>
              <a:ea typeface="Ebrima" pitchFamily="2" charset="0"/>
              <a:cs typeface="Ebrima" pitchFamily="2" charset="0"/>
            </a:endParaRPr>
          </a:p>
          <a:p>
            <a:r>
              <a:rPr lang="en-US" altLang="ko-KR" sz="800" dirty="0" smtClean="0">
                <a:latin typeface="Ebrima" pitchFamily="2" charset="0"/>
                <a:ea typeface="Ebrima" pitchFamily="2" charset="0"/>
                <a:cs typeface="Ebrima" pitchFamily="2" charset="0"/>
              </a:rPr>
              <a:t>Calendula is known for its healing, bacteria-killing properties. </a:t>
            </a:r>
          </a:p>
          <a:p>
            <a:r>
              <a:rPr lang="en-US" altLang="ko-KR" sz="800" dirty="0" smtClean="0">
                <a:latin typeface="Ebrima" pitchFamily="2" charset="0"/>
                <a:ea typeface="Ebrima" pitchFamily="2" charset="0"/>
                <a:cs typeface="Ebrima" pitchFamily="2" charset="0"/>
              </a:rPr>
              <a:t>It also helps ease the troubles and excess oiliness. </a:t>
            </a:r>
            <a:endParaRPr lang="en-US" altLang="ko-KR" sz="800" dirty="0" smtClean="0">
              <a:latin typeface="Ebrima" pitchFamily="2" charset="0"/>
              <a:ea typeface="Ebrima" pitchFamily="2" charset="0"/>
              <a:cs typeface="Ebrima" pitchFamily="2" charset="0"/>
            </a:endParaRPr>
          </a:p>
        </p:txBody>
      </p:sp>
      <p:pic>
        <p:nvPicPr>
          <p:cNvPr id="44" name="Picture 2"/>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5171" r="52835"/>
          <a:stretch/>
        </p:blipFill>
        <p:spPr bwMode="auto">
          <a:xfrm>
            <a:off x="395536" y="3612976"/>
            <a:ext cx="32316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5" name="그룹 54"/>
          <p:cNvGrpSpPr/>
          <p:nvPr/>
        </p:nvGrpSpPr>
        <p:grpSpPr>
          <a:xfrm>
            <a:off x="3635896" y="4005644"/>
            <a:ext cx="936105" cy="215444"/>
            <a:chOff x="3913221" y="-216024"/>
            <a:chExt cx="1075294" cy="215444"/>
          </a:xfrm>
        </p:grpSpPr>
        <p:sp>
          <p:nvSpPr>
            <p:cNvPr id="52" name="모서리가 둥근 직사각형 51"/>
            <p:cNvSpPr/>
            <p:nvPr/>
          </p:nvSpPr>
          <p:spPr>
            <a:xfrm>
              <a:off x="3995936" y="-198784"/>
              <a:ext cx="864096" cy="18397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Ebrima" pitchFamily="2" charset="0"/>
                <a:cs typeface="Ebrima" pitchFamily="2" charset="0"/>
              </a:endParaRPr>
            </a:p>
          </p:txBody>
        </p:sp>
        <p:sp>
          <p:nvSpPr>
            <p:cNvPr id="50" name="TextBox 49"/>
            <p:cNvSpPr txBox="1"/>
            <p:nvPr/>
          </p:nvSpPr>
          <p:spPr>
            <a:xfrm>
              <a:off x="3913221" y="-216024"/>
              <a:ext cx="1075294" cy="215444"/>
            </a:xfrm>
            <a:prstGeom prst="rect">
              <a:avLst/>
            </a:prstGeom>
            <a:noFill/>
          </p:spPr>
          <p:txBody>
            <a:bodyPr wrap="square" rtlCol="0">
              <a:spAutoFit/>
            </a:bodyPr>
            <a:lstStyle/>
            <a:p>
              <a:r>
                <a:rPr lang="ko-KR" altLang="en-US" sz="800" b="1" dirty="0" smtClean="0">
                  <a:solidFill>
                    <a:srgbClr val="C00000"/>
                  </a:solidFill>
                  <a:latin typeface="Ebrima" pitchFamily="2" charset="0"/>
                  <a:cs typeface="Ebrima" pitchFamily="2" charset="0"/>
                </a:rPr>
                <a:t>★</a:t>
              </a:r>
              <a:r>
                <a:rPr lang="en-US" altLang="ko-KR" sz="800" b="1" dirty="0" smtClean="0">
                  <a:solidFill>
                    <a:srgbClr val="C00000"/>
                  </a:solidFill>
                  <a:latin typeface="Ebrima" pitchFamily="2" charset="0"/>
                  <a:ea typeface="Ebrima" pitchFamily="2" charset="0"/>
                  <a:cs typeface="Ebrima" pitchFamily="2" charset="0"/>
                </a:rPr>
                <a:t>For Oily Skin</a:t>
              </a:r>
              <a:endParaRPr lang="ko-KR" altLang="en-US" sz="800" b="1" dirty="0">
                <a:solidFill>
                  <a:srgbClr val="C00000"/>
                </a:solidFill>
                <a:latin typeface="Ebrima" pitchFamily="2" charset="0"/>
                <a:cs typeface="Ebrima" pitchFamily="2" charset="0"/>
              </a:endParaRPr>
            </a:p>
          </p:txBody>
        </p:sp>
      </p:grpSp>
      <p:graphicFrame>
        <p:nvGraphicFramePr>
          <p:cNvPr id="79" name="내용 개체 틀 6"/>
          <p:cNvGraphicFramePr>
            <a:graphicFrameLocks noGrp="1"/>
          </p:cNvGraphicFramePr>
          <p:nvPr>
            <p:ph sz="half" idx="1"/>
            <p:extLst>
              <p:ext uri="{D42A27DB-BD31-4B8C-83A1-F6EECF244321}">
                <p14:modId xmlns:p14="http://schemas.microsoft.com/office/powerpoint/2010/main" val="1700467487"/>
              </p:ext>
            </p:extLst>
          </p:nvPr>
        </p:nvGraphicFramePr>
        <p:xfrm>
          <a:off x="4716016" y="2432288"/>
          <a:ext cx="4317835" cy="2148840"/>
        </p:xfrm>
        <a:graphic>
          <a:graphicData uri="http://schemas.openxmlformats.org/drawingml/2006/table">
            <a:tbl>
              <a:tblPr firstRow="1" bandRow="1">
                <a:tableStyleId>{0505E3EF-67EA-436B-97B2-0124C06EBD24}</a:tableStyleId>
              </a:tblPr>
              <a:tblGrid>
                <a:gridCol w="936104"/>
                <a:gridCol w="864096"/>
                <a:gridCol w="2517635"/>
              </a:tblGrid>
              <a:tr h="157953">
                <a:tc rowSpan="3">
                  <a:txBody>
                    <a:bodyPr/>
                    <a:lstStyle/>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r>
                        <a:rPr lang="en-US" altLang="ko-KR" sz="900" dirty="0" smtClean="0">
                          <a:latin typeface="Ebrima" pitchFamily="2" charset="0"/>
                          <a:ea typeface="Ebrima" pitchFamily="2" charset="0"/>
                          <a:cs typeface="Ebrima" pitchFamily="2" charset="0"/>
                        </a:rPr>
                        <a:t>size/price:</a:t>
                      </a:r>
                      <a:endParaRPr lang="en-US" altLang="ko-KR" sz="900" dirty="0" smtClean="0">
                        <a:latin typeface="Ebrima" pitchFamily="2" charset="0"/>
                        <a:ea typeface="Ebrima" pitchFamily="2" charset="0"/>
                        <a:cs typeface="Ebrima" pitchFamily="2"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latin typeface="Ebrima" pitchFamily="2" charset="0"/>
                          <a:ea typeface="Ebrima" pitchFamily="2" charset="0"/>
                          <a:cs typeface="Ebrima" pitchFamily="2" charset="0"/>
                        </a:rPr>
                        <a:t>150ml/</a:t>
                      </a:r>
                      <a:r>
                        <a:rPr lang="en-US" altLang="ko-KR" sz="800" baseline="0" dirty="0" smtClean="0">
                          <a:latin typeface="Ebrima" pitchFamily="2" charset="0"/>
                          <a:ea typeface="Ebrima" pitchFamily="2" charset="0"/>
                          <a:cs typeface="Ebrima" pitchFamily="2" charset="0"/>
                        </a:rPr>
                        <a:t> </a:t>
                      </a:r>
                      <a:r>
                        <a:rPr lang="en-US" altLang="ko-KR" sz="800" baseline="0" dirty="0" smtClean="0">
                          <a:latin typeface="Ebrima" pitchFamily="2" charset="0"/>
                          <a:ea typeface="Ebrima" pitchFamily="2" charset="0"/>
                          <a:cs typeface="Ebrima" pitchFamily="2" charset="0"/>
                        </a:rPr>
                        <a:t>9,000</a:t>
                      </a:r>
                      <a:r>
                        <a:rPr lang="en-US" altLang="ko-KR" sz="800" dirty="0" smtClean="0">
                          <a:latin typeface="Ebrima" pitchFamily="2" charset="0"/>
                          <a:ea typeface="Ebrima" pitchFamily="2" charset="0"/>
                          <a:cs typeface="Ebrima" pitchFamily="2" charset="0"/>
                        </a:rPr>
                        <a:t>won</a:t>
                      </a:r>
                      <a:endParaRPr lang="ko-KR" altLang="en-US" sz="700" dirty="0" smtClean="0">
                        <a:solidFill>
                          <a:schemeClr val="tx1"/>
                        </a:solidFill>
                        <a:latin typeface="Ebrima" pitchFamily="2" charset="0"/>
                        <a:cs typeface="Ebrima" pitchFamily="2" charset="0"/>
                      </a:endParaRPr>
                    </a:p>
                    <a:p>
                      <a:pPr algn="ctr" latinLnBrk="1"/>
                      <a:endParaRPr lang="ko-KR" altLang="en-US" sz="700" dirty="0">
                        <a:solidFill>
                          <a:schemeClr val="tx1"/>
                        </a:solidFill>
                        <a:latin typeface="Ebrima" pitchFamily="2" charset="0"/>
                        <a:cs typeface="Ebrima" pitchFamily="2" charset="0"/>
                      </a:endParaRPr>
                    </a:p>
                  </a:txBody>
                  <a:tcPr marL="36000" marR="36000" anchor="ctr"/>
                </a:tc>
                <a:tc>
                  <a:txBody>
                    <a:bodyPr/>
                    <a:lstStyle/>
                    <a:p>
                      <a:pPr algn="ctr" latinLnBrk="1"/>
                      <a:r>
                        <a:rPr lang="en-US" altLang="ko-KR" sz="1000" b="1" dirty="0" smtClean="0">
                          <a:latin typeface="Ebrima" pitchFamily="2" charset="0"/>
                          <a:ea typeface="Ebrima" pitchFamily="2" charset="0"/>
                          <a:cs typeface="Ebrima" pitchFamily="2" charset="0"/>
                        </a:rPr>
                        <a:t>Name</a:t>
                      </a:r>
                      <a:endParaRPr lang="ko-KR" altLang="en-US" sz="1000" b="1" dirty="0">
                        <a:solidFill>
                          <a:schemeClr val="bg1"/>
                        </a:solidFill>
                        <a:latin typeface="Ebrima" pitchFamily="2" charset="0"/>
                        <a:cs typeface="Ebrima" pitchFamily="2" charset="0"/>
                      </a:endParaRPr>
                    </a:p>
                  </a:txBody>
                  <a:tcPr marL="91441" marR="91441" anchor="ctr"/>
                </a:tc>
                <a:tc>
                  <a:txBody>
                    <a:bodyPr/>
                    <a:lstStyle/>
                    <a:p>
                      <a:pPr algn="ctr" latinLnBrk="1"/>
                      <a:r>
                        <a:rPr lang="en-US" altLang="ko-KR" sz="900" b="1" dirty="0" smtClean="0">
                          <a:latin typeface="Ebrima" pitchFamily="2" charset="0"/>
                          <a:ea typeface="Ebrima" pitchFamily="2" charset="0"/>
                          <a:cs typeface="Ebrima" pitchFamily="2" charset="0"/>
                        </a:rPr>
                        <a:t>Marseille Olive Waterproof</a:t>
                      </a:r>
                      <a:r>
                        <a:rPr lang="en-US" altLang="ko-KR" sz="900" b="1" baseline="0" dirty="0" smtClean="0">
                          <a:latin typeface="Ebrima" pitchFamily="2" charset="0"/>
                          <a:ea typeface="Ebrima" pitchFamily="2" charset="0"/>
                          <a:cs typeface="Ebrima" pitchFamily="2" charset="0"/>
                        </a:rPr>
                        <a:t> Lip &amp; Eye Remover</a:t>
                      </a:r>
                      <a:r>
                        <a:rPr lang="en-US" altLang="ko-KR" sz="900" b="1" dirty="0" smtClean="0">
                          <a:solidFill>
                            <a:srgbClr val="000000"/>
                          </a:solidFill>
                          <a:latin typeface="Ebrima" pitchFamily="2" charset="0"/>
                          <a:ea typeface="Ebrima" pitchFamily="2" charset="0"/>
                          <a:cs typeface="Ebrima" pitchFamily="2" charset="0"/>
                        </a:rPr>
                        <a:t> </a:t>
                      </a:r>
                      <a:r>
                        <a:rPr lang="en-US" altLang="ko-KR" sz="900" b="1" dirty="0" smtClean="0">
                          <a:solidFill>
                            <a:srgbClr val="000000"/>
                          </a:solidFill>
                          <a:latin typeface="Ebrima" pitchFamily="2" charset="0"/>
                          <a:ea typeface="Ebrima" pitchFamily="2" charset="0"/>
                          <a:cs typeface="Ebrima" pitchFamily="2" charset="0"/>
                        </a:rPr>
                        <a:t>&lt;Safe &amp; Mild</a:t>
                      </a:r>
                      <a:r>
                        <a:rPr lang="en-US" altLang="ko-KR" sz="900" b="1" dirty="0" smtClean="0">
                          <a:latin typeface="Ebrima" pitchFamily="2" charset="0"/>
                          <a:ea typeface="Ebrima" pitchFamily="2" charset="0"/>
                          <a:cs typeface="Ebrima" pitchFamily="2" charset="0"/>
                        </a:rPr>
                        <a:t>&gt;</a:t>
                      </a:r>
                      <a:endParaRPr lang="en-US" altLang="ko-KR" sz="900" dirty="0" smtClean="0">
                        <a:solidFill>
                          <a:schemeClr val="dk1"/>
                        </a:solidFill>
                        <a:latin typeface="Ebrima" pitchFamily="2" charset="0"/>
                        <a:ea typeface="Ebrima" pitchFamily="2" charset="0"/>
                        <a:cs typeface="Ebrima" pitchFamily="2" charset="0"/>
                      </a:endParaRPr>
                    </a:p>
                  </a:txBody>
                  <a:tcPr marL="91441" marR="91441" anchor="ctr"/>
                </a:tc>
              </a:tr>
              <a:tr h="260158">
                <a:tc vMerge="1">
                  <a:txBody>
                    <a:bodyPr/>
                    <a:lstStyle/>
                    <a:p>
                      <a:pPr latinLnBrk="1"/>
                      <a:endParaRPr lang="ko-KR" altLang="en-US"/>
                    </a:p>
                  </a:txBody>
                  <a:tcPr/>
                </a:tc>
                <a:tc>
                  <a:txBody>
                    <a:bodyPr/>
                    <a:lstStyle/>
                    <a:p>
                      <a:pPr algn="ctr" latinLnBrk="1"/>
                      <a:r>
                        <a:rPr lang="en-US" altLang="ko-KR" sz="1000" b="1" dirty="0" smtClean="0">
                          <a:latin typeface="Ebrima" pitchFamily="2" charset="0"/>
                          <a:ea typeface="Ebrima" pitchFamily="2" charset="0"/>
                          <a:cs typeface="Ebrima" pitchFamily="2" charset="0"/>
                        </a:rPr>
                        <a:t>Concept</a:t>
                      </a:r>
                    </a:p>
                  </a:txBody>
                  <a:tcPr marL="91441" marR="91441" anchor="ctr"/>
                </a:tc>
                <a:tc>
                  <a:txBody>
                    <a:bodyPr/>
                    <a:lstStyle/>
                    <a:p>
                      <a:pPr marL="0" marR="0" indent="0" algn="l" defTabSz="946152" rtl="0" eaLnBrk="1" fontAlgn="auto" latinLnBrk="1" hangingPunct="1">
                        <a:lnSpc>
                          <a:spcPct val="100000"/>
                        </a:lnSpc>
                        <a:spcBef>
                          <a:spcPts val="0"/>
                        </a:spcBef>
                        <a:spcAft>
                          <a:spcPts val="0"/>
                        </a:spcAft>
                        <a:buClrTx/>
                        <a:buSzTx/>
                        <a:buFontTx/>
                        <a:buNone/>
                        <a:tabLst/>
                        <a:defRPr/>
                      </a:pPr>
                      <a:r>
                        <a:rPr lang="en-US" altLang="ko-KR" sz="900" b="1" baseline="0" dirty="0" smtClean="0">
                          <a:solidFill>
                            <a:srgbClr val="002060"/>
                          </a:solidFill>
                          <a:latin typeface="Ebrima" pitchFamily="2" charset="0"/>
                          <a:ea typeface="Ebrima" pitchFamily="2" charset="0"/>
                          <a:cs typeface="Ebrima" pitchFamily="2" charset="0"/>
                        </a:rPr>
                        <a:t>Gentle formulation of dual layered lip &amp; eye makeup remover. </a:t>
                      </a:r>
                      <a:endParaRPr lang="en-US" altLang="ko-KR" sz="900" b="1" baseline="0" dirty="0" smtClean="0">
                        <a:solidFill>
                          <a:srgbClr val="002060"/>
                        </a:solidFill>
                        <a:latin typeface="Ebrima" pitchFamily="2" charset="0"/>
                        <a:ea typeface="Ebrima" pitchFamily="2" charset="0"/>
                        <a:cs typeface="Ebrima" pitchFamily="2" charset="0"/>
                      </a:endParaRPr>
                    </a:p>
                  </a:txBody>
                  <a:tcPr marL="91441" marR="91441" anchor="ctr"/>
                </a:tc>
              </a:tr>
              <a:tr h="260158">
                <a:tc vMerge="1">
                  <a:txBody>
                    <a:bodyPr/>
                    <a:lstStyle/>
                    <a:p>
                      <a:pPr latinLnBrk="1"/>
                      <a:endParaRPr lang="ko-KR" altLang="en-US"/>
                    </a:p>
                  </a:txBody>
                  <a:tcPr/>
                </a:tc>
                <a:tc>
                  <a:txBody>
                    <a:bodyPr/>
                    <a:lstStyle/>
                    <a:p>
                      <a:pPr algn="ctr" latinLnBrk="1"/>
                      <a:r>
                        <a:rPr lang="en-US" altLang="ko-KR" sz="1000" b="1" dirty="0" smtClean="0">
                          <a:latin typeface="Ebrima" pitchFamily="2" charset="0"/>
                          <a:ea typeface="Ebrima" pitchFamily="2" charset="0"/>
                          <a:cs typeface="Ebrima" pitchFamily="2" charset="0"/>
                        </a:rPr>
                        <a:t>Target</a:t>
                      </a:r>
                    </a:p>
                  </a:txBody>
                  <a:tcPr marL="91441" marR="91441" anchor="ctr"/>
                </a:tc>
                <a:tc>
                  <a:txBody>
                    <a:bodyPr/>
                    <a:lstStyle/>
                    <a:p>
                      <a:pPr marL="0" indent="0" algn="l" latinLnBrk="1">
                        <a:buFont typeface="Wingdings" pitchFamily="2" charset="2"/>
                        <a:buChar char="§"/>
                      </a:pPr>
                      <a:r>
                        <a:rPr lang="en-US" altLang="ko-KR" sz="800" baseline="0" dirty="0" smtClean="0">
                          <a:latin typeface="Ebrima" pitchFamily="2" charset="0"/>
                          <a:ea typeface="Ebrima" pitchFamily="2" charset="0"/>
                          <a:cs typeface="Ebrima" pitchFamily="2" charset="0"/>
                        </a:rPr>
                        <a:t> </a:t>
                      </a:r>
                      <a:r>
                        <a:rPr lang="en-US" altLang="ko-KR" sz="800" baseline="0" dirty="0" smtClean="0">
                          <a:latin typeface="Ebrima" pitchFamily="2" charset="0"/>
                          <a:ea typeface="Ebrima" pitchFamily="2" charset="0"/>
                          <a:cs typeface="Ebrima" pitchFamily="2" charset="0"/>
                        </a:rPr>
                        <a:t>Customer looking for powerful color makeup cleanser. </a:t>
                      </a:r>
                      <a:endParaRPr lang="en-US" altLang="ko-KR" sz="800" baseline="0" dirty="0" smtClean="0">
                        <a:latin typeface="Ebrima" pitchFamily="2" charset="0"/>
                        <a:ea typeface="Ebrima" pitchFamily="2" charset="0"/>
                        <a:cs typeface="Ebrima" pitchFamily="2" charset="0"/>
                      </a:endParaRPr>
                    </a:p>
                    <a:p>
                      <a:pPr marL="0" indent="0" algn="l" latinLnBrk="1">
                        <a:buFont typeface="Wingdings" pitchFamily="2" charset="2"/>
                        <a:buChar char="§"/>
                      </a:pPr>
                      <a:r>
                        <a:rPr lang="en-US" altLang="ko-KR" sz="800" baseline="0" dirty="0" smtClean="0">
                          <a:latin typeface="Ebrima" pitchFamily="2" charset="0"/>
                          <a:ea typeface="Ebrima" pitchFamily="2" charset="0"/>
                          <a:cs typeface="Ebrima" pitchFamily="2" charset="0"/>
                        </a:rPr>
                        <a:t> </a:t>
                      </a:r>
                      <a:r>
                        <a:rPr lang="en-US" altLang="ko-KR" sz="800" baseline="0" dirty="0" smtClean="0">
                          <a:latin typeface="Ebrima" pitchFamily="2" charset="0"/>
                          <a:ea typeface="Ebrima" pitchFamily="2" charset="0"/>
                          <a:cs typeface="Ebrima" pitchFamily="2" charset="0"/>
                        </a:rPr>
                        <a:t>Mild formula users. </a:t>
                      </a:r>
                      <a:endParaRPr lang="en-US" altLang="ko-KR" sz="800" baseline="0" dirty="0" smtClean="0">
                        <a:latin typeface="Ebrima" pitchFamily="2" charset="0"/>
                        <a:ea typeface="Ebrima" pitchFamily="2" charset="0"/>
                        <a:cs typeface="Ebrima" pitchFamily="2" charset="0"/>
                      </a:endParaRPr>
                    </a:p>
                  </a:txBody>
                  <a:tcPr marL="91441" marR="91441" anchor="ctr"/>
                </a:tc>
              </a:tr>
              <a:tr h="427402">
                <a:tc>
                  <a:txBody>
                    <a:bodyPr/>
                    <a:lstStyle/>
                    <a:p>
                      <a:pPr algn="ctr" latinLnBrk="1"/>
                      <a:r>
                        <a:rPr lang="en-US" altLang="ko-KR" sz="1000" b="1" dirty="0" smtClean="0">
                          <a:latin typeface="Ebrima" pitchFamily="2" charset="0"/>
                          <a:ea typeface="Ebrima" pitchFamily="2" charset="0"/>
                          <a:cs typeface="Ebrima" pitchFamily="2" charset="0"/>
                        </a:rPr>
                        <a:t>Features</a:t>
                      </a:r>
                      <a:endParaRPr lang="ko-KR" altLang="en-US" sz="1000" b="1" dirty="0">
                        <a:latin typeface="Ebrima" pitchFamily="2" charset="0"/>
                        <a:cs typeface="Ebrima" pitchFamily="2" charset="0"/>
                      </a:endParaRPr>
                    </a:p>
                  </a:txBody>
                  <a:tcPr marL="36000" marR="36000" anchor="ctr"/>
                </a:tc>
                <a:tc gridSpan="2">
                  <a:txBody>
                    <a:bodyPr/>
                    <a:lstStyle/>
                    <a:p>
                      <a:pPr algn="l" latinLnBrk="1">
                        <a:buFont typeface="Wingdings" pitchFamily="2" charset="2"/>
                        <a:buChar char="ü"/>
                      </a:pPr>
                      <a:r>
                        <a:rPr lang="ko-KR" altLang="en-US" sz="900" b="1" i="1" baseline="0" dirty="0" smtClean="0">
                          <a:latin typeface="Ebrima" pitchFamily="2" charset="0"/>
                          <a:cs typeface="Ebrima" pitchFamily="2" charset="0"/>
                        </a:rPr>
                        <a:t> </a:t>
                      </a:r>
                      <a:r>
                        <a:rPr lang="en-US" altLang="ko-KR" sz="900" b="1" i="1" baseline="0" dirty="0" smtClean="0">
                          <a:latin typeface="Ebrima" pitchFamily="2" charset="0"/>
                          <a:ea typeface="Ebrima" pitchFamily="2" charset="0"/>
                          <a:cs typeface="Ebrima" pitchFamily="2" charset="0"/>
                        </a:rPr>
                        <a:t>Hydration and Cleansing at the same time. </a:t>
                      </a:r>
                    </a:p>
                    <a:p>
                      <a:pPr algn="l" latinLnBrk="1">
                        <a:buFont typeface="Wingdings" pitchFamily="2" charset="2"/>
                        <a:buChar char="ü"/>
                      </a:pPr>
                      <a:r>
                        <a:rPr lang="en-US" altLang="ko-KR" sz="900" b="1" i="1" baseline="0" dirty="0" smtClean="0">
                          <a:solidFill>
                            <a:srgbClr val="C00000"/>
                          </a:solidFill>
                          <a:latin typeface="Ebrima" pitchFamily="2" charset="0"/>
                          <a:ea typeface="Ebrima" pitchFamily="2" charset="0"/>
                          <a:cs typeface="Ebrima" pitchFamily="2" charset="0"/>
                        </a:rPr>
                        <a:t> Dual layer of Cream+</a:t>
                      </a:r>
                      <a:r>
                        <a:rPr lang="ko-KR" altLang="en-US" sz="900" b="1" i="1" baseline="0" dirty="0" smtClean="0">
                          <a:solidFill>
                            <a:srgbClr val="C00000"/>
                          </a:solidFill>
                          <a:latin typeface="Ebrima" pitchFamily="2" charset="0"/>
                          <a:cs typeface="Ebrima" pitchFamily="2" charset="0"/>
                        </a:rPr>
                        <a:t> </a:t>
                      </a:r>
                      <a:r>
                        <a:rPr lang="en-US" altLang="ko-KR" sz="900" b="1" i="1" baseline="0" dirty="0" smtClean="0">
                          <a:solidFill>
                            <a:srgbClr val="C00000"/>
                          </a:solidFill>
                          <a:latin typeface="Ebrima" pitchFamily="2" charset="0"/>
                          <a:ea typeface="Ebrima" pitchFamily="2" charset="0"/>
                          <a:cs typeface="Ebrima" pitchFamily="2" charset="0"/>
                        </a:rPr>
                        <a:t>Toner </a:t>
                      </a:r>
                    </a:p>
                    <a:p>
                      <a:pPr algn="l" latinLnBrk="1">
                        <a:buFont typeface="Wingdings" pitchFamily="2" charset="2"/>
                        <a:buChar char="ü"/>
                      </a:pPr>
                      <a:r>
                        <a:rPr lang="en-US" altLang="ko-KR" sz="900" b="1" i="1" baseline="0" dirty="0" smtClean="0">
                          <a:solidFill>
                            <a:srgbClr val="C00000"/>
                          </a:solidFill>
                          <a:latin typeface="Ebrima" pitchFamily="2" charset="0"/>
                          <a:ea typeface="Ebrima" pitchFamily="2" charset="0"/>
                          <a:cs typeface="Ebrima" pitchFamily="2" charset="0"/>
                        </a:rPr>
                        <a:t> Super easy and fast makeup remover. </a:t>
                      </a:r>
                      <a:endParaRPr lang="en-US" altLang="ko-KR" sz="900" b="1" i="1" baseline="0" dirty="0" smtClean="0">
                        <a:latin typeface="Ebrima" pitchFamily="2" charset="0"/>
                        <a:ea typeface="Ebrima" pitchFamily="2" charset="0"/>
                        <a:cs typeface="Ebrima" pitchFamily="2" charset="0"/>
                      </a:endParaRPr>
                    </a:p>
                  </a:txBody>
                  <a:tcPr marL="91441" marR="91441" anchor="ctr"/>
                </a:tc>
                <a:tc hMerge="1">
                  <a:txBody>
                    <a:bodyPr/>
                    <a:lstStyle/>
                    <a:p>
                      <a:pPr latinLnBrk="1"/>
                      <a:endParaRPr lang="ko-KR" altLang="en-US"/>
                    </a:p>
                  </a:txBody>
                  <a:tcPr/>
                </a:tc>
              </a:tr>
              <a:tr h="427402">
                <a:tc>
                  <a:txBody>
                    <a:bodyPr/>
                    <a:lstStyle/>
                    <a:p>
                      <a:pPr algn="ctr" latinLnBrk="1"/>
                      <a:r>
                        <a:rPr lang="en-US" altLang="ko-KR" sz="1000" b="1" dirty="0" smtClean="0">
                          <a:latin typeface="Ebrima" pitchFamily="2" charset="0"/>
                          <a:ea typeface="Ebrima" pitchFamily="2" charset="0"/>
                          <a:cs typeface="Ebrima" pitchFamily="2" charset="0"/>
                        </a:rPr>
                        <a:t>Sales Talk</a:t>
                      </a:r>
                    </a:p>
                  </a:txBody>
                  <a:tcPr marL="36000" marR="36000" anchor="ctr"/>
                </a:tc>
                <a:tc gridSpan="2">
                  <a:txBody>
                    <a:bodyPr/>
                    <a:lstStyle/>
                    <a:p>
                      <a:pPr algn="l" latinLnBrk="1">
                        <a:buFont typeface="Wingdings" pitchFamily="2" charset="2"/>
                        <a:buNone/>
                      </a:pPr>
                      <a:r>
                        <a:rPr lang="en-US" altLang="ko-KR" sz="800" baseline="0" dirty="0" smtClean="0">
                          <a:solidFill>
                            <a:srgbClr val="C00000"/>
                          </a:solidFill>
                          <a:effectLst/>
                          <a:latin typeface="Ebrima" pitchFamily="2" charset="0"/>
                          <a:ea typeface="Ebrima" pitchFamily="2" charset="0"/>
                          <a:cs typeface="Ebrima" pitchFamily="2" charset="0"/>
                        </a:rPr>
                        <a:t>Isn’t it hard to clean the eye makeup completely without a residue? We have a gentle but super easy eye makeup remover made with high quality olive oil. </a:t>
                      </a:r>
                      <a:endParaRPr lang="en-US" altLang="ko-KR" sz="800" baseline="0" dirty="0" smtClean="0">
                        <a:solidFill>
                          <a:srgbClr val="C00000"/>
                        </a:solidFill>
                        <a:effectLst/>
                        <a:latin typeface="Ebrima" pitchFamily="2" charset="0"/>
                        <a:ea typeface="Ebrima" pitchFamily="2" charset="0"/>
                        <a:cs typeface="Ebrima" pitchFamily="2" charset="0"/>
                      </a:endParaRPr>
                    </a:p>
                  </a:txBody>
                  <a:tcPr marL="91441" marR="91441" anchor="ctr"/>
                </a:tc>
                <a:tc hMerge="1">
                  <a:txBody>
                    <a:bodyPr/>
                    <a:lstStyle/>
                    <a:p>
                      <a:pPr latinLnBrk="1"/>
                      <a:endParaRPr lang="ko-KR" altLang="en-US"/>
                    </a:p>
                  </a:txBody>
                  <a:tcPr/>
                </a:tc>
              </a:tr>
            </a:tbl>
          </a:graphicData>
        </a:graphic>
      </p:graphicFrame>
      <p:pic>
        <p:nvPicPr>
          <p:cNvPr id="20" name="Picture 2"/>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93" t="29841" b="-3884"/>
          <a:stretch/>
        </p:blipFill>
        <p:spPr bwMode="auto">
          <a:xfrm>
            <a:off x="5045306" y="2420888"/>
            <a:ext cx="254598"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5" name="내용 개체 틀 6"/>
          <p:cNvGraphicFramePr>
            <a:graphicFrameLocks noGrp="1"/>
          </p:cNvGraphicFramePr>
          <p:nvPr>
            <p:ph sz="half" idx="1"/>
            <p:extLst>
              <p:ext uri="{D42A27DB-BD31-4B8C-83A1-F6EECF244321}">
                <p14:modId xmlns:p14="http://schemas.microsoft.com/office/powerpoint/2010/main" val="3355414297"/>
              </p:ext>
            </p:extLst>
          </p:nvPr>
        </p:nvGraphicFramePr>
        <p:xfrm>
          <a:off x="4718661" y="4648218"/>
          <a:ext cx="4317835" cy="2165158"/>
        </p:xfrm>
        <a:graphic>
          <a:graphicData uri="http://schemas.openxmlformats.org/drawingml/2006/table">
            <a:tbl>
              <a:tblPr firstRow="1" bandRow="1">
                <a:tableStyleId>{0505E3EF-67EA-436B-97B2-0124C06EBD24}</a:tableStyleId>
              </a:tblPr>
              <a:tblGrid>
                <a:gridCol w="936104"/>
                <a:gridCol w="864096"/>
                <a:gridCol w="2517635"/>
              </a:tblGrid>
              <a:tr h="157953">
                <a:tc rowSpan="3">
                  <a:txBody>
                    <a:bodyPr/>
                    <a:lstStyle/>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endParaRPr lang="en-US" altLang="ko-KR" sz="1000" dirty="0" smtClean="0">
                        <a:latin typeface="Ebrima" pitchFamily="2" charset="0"/>
                        <a:ea typeface="Ebrima" pitchFamily="2" charset="0"/>
                        <a:cs typeface="Ebrima" pitchFamily="2" charset="0"/>
                      </a:endParaRPr>
                    </a:p>
                    <a:p>
                      <a:pPr algn="ctr" latinLnBrk="1"/>
                      <a:r>
                        <a:rPr lang="en-US" altLang="ko-KR" sz="900" dirty="0" smtClean="0">
                          <a:latin typeface="Ebrima" pitchFamily="2" charset="0"/>
                          <a:ea typeface="Ebrima" pitchFamily="2" charset="0"/>
                          <a:cs typeface="Ebrima" pitchFamily="2" charset="0"/>
                        </a:rPr>
                        <a:t>size/price:</a:t>
                      </a:r>
                      <a:endParaRPr lang="en-US" altLang="ko-KR" sz="900" dirty="0" smtClean="0">
                        <a:latin typeface="Ebrima" pitchFamily="2" charset="0"/>
                        <a:ea typeface="Ebrima" pitchFamily="2" charset="0"/>
                        <a:cs typeface="Ebrima" pitchFamily="2"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latin typeface="Ebrima" pitchFamily="2" charset="0"/>
                          <a:ea typeface="Ebrima" pitchFamily="2" charset="0"/>
                          <a:cs typeface="Ebrima" pitchFamily="2" charset="0"/>
                        </a:rPr>
                        <a:t>150ml/</a:t>
                      </a:r>
                      <a:r>
                        <a:rPr lang="en-US" altLang="ko-KR" sz="800" baseline="0" dirty="0" smtClean="0">
                          <a:latin typeface="Ebrima" pitchFamily="2" charset="0"/>
                          <a:ea typeface="Ebrima" pitchFamily="2" charset="0"/>
                          <a:cs typeface="Ebrima" pitchFamily="2" charset="0"/>
                        </a:rPr>
                        <a:t> </a:t>
                      </a:r>
                      <a:r>
                        <a:rPr lang="en-US" altLang="ko-KR" sz="800" baseline="0" dirty="0" smtClean="0">
                          <a:latin typeface="Ebrima" pitchFamily="2" charset="0"/>
                          <a:ea typeface="Ebrima" pitchFamily="2" charset="0"/>
                          <a:cs typeface="Ebrima" pitchFamily="2" charset="0"/>
                        </a:rPr>
                        <a:t>8,000</a:t>
                      </a:r>
                      <a:r>
                        <a:rPr lang="en-US" altLang="ko-KR" sz="800" dirty="0" smtClean="0">
                          <a:latin typeface="Ebrima" pitchFamily="2" charset="0"/>
                          <a:ea typeface="Ebrima" pitchFamily="2" charset="0"/>
                          <a:cs typeface="Ebrima" pitchFamily="2" charset="0"/>
                        </a:rPr>
                        <a:t>won</a:t>
                      </a:r>
                      <a:endParaRPr lang="ko-KR" altLang="en-US" sz="700" dirty="0" smtClean="0">
                        <a:solidFill>
                          <a:schemeClr val="tx1"/>
                        </a:solidFill>
                        <a:latin typeface="Ebrima" pitchFamily="2" charset="0"/>
                        <a:cs typeface="Ebrima" pitchFamily="2" charset="0"/>
                      </a:endParaRPr>
                    </a:p>
                  </a:txBody>
                  <a:tcPr marL="36000" marR="36000" anchor="ctr"/>
                </a:tc>
                <a:tc>
                  <a:txBody>
                    <a:bodyPr/>
                    <a:lstStyle/>
                    <a:p>
                      <a:pPr algn="ctr" latinLnBrk="1"/>
                      <a:r>
                        <a:rPr lang="en-US" altLang="ko-KR" sz="1000" b="1" dirty="0" smtClean="0">
                          <a:latin typeface="Ebrima" pitchFamily="2" charset="0"/>
                          <a:ea typeface="Ebrima" pitchFamily="2" charset="0"/>
                          <a:cs typeface="Ebrima" pitchFamily="2" charset="0"/>
                        </a:rPr>
                        <a:t>Name</a:t>
                      </a:r>
                      <a:endParaRPr lang="ko-KR" altLang="en-US" sz="1000" b="1" dirty="0">
                        <a:solidFill>
                          <a:schemeClr val="bg1"/>
                        </a:solidFill>
                        <a:latin typeface="Ebrima" pitchFamily="2" charset="0"/>
                        <a:cs typeface="Ebrima" pitchFamily="2" charset="0"/>
                      </a:endParaRPr>
                    </a:p>
                  </a:txBody>
                  <a:tcPr marL="91441" marR="91441"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1" dirty="0" smtClean="0">
                          <a:latin typeface="Ebrima" pitchFamily="2" charset="0"/>
                          <a:ea typeface="Ebrima" pitchFamily="2" charset="0"/>
                          <a:cs typeface="Ebrima" pitchFamily="2" charset="0"/>
                        </a:rPr>
                        <a:t>Marseille Olive Cleansing Foam</a:t>
                      </a:r>
                      <a:endParaRPr lang="en-US" altLang="ko-KR" sz="900" dirty="0" smtClean="0">
                        <a:solidFill>
                          <a:schemeClr val="dk1"/>
                        </a:solidFill>
                        <a:latin typeface="Ebrima" pitchFamily="2" charset="0"/>
                        <a:ea typeface="Ebrima" pitchFamily="2" charset="0"/>
                        <a:cs typeface="Ebrima" pitchFamily="2"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1" dirty="0" smtClean="0">
                          <a:solidFill>
                            <a:srgbClr val="000000"/>
                          </a:solidFill>
                          <a:latin typeface="Ebrima" pitchFamily="2" charset="0"/>
                          <a:ea typeface="Ebrima" pitchFamily="2" charset="0"/>
                          <a:cs typeface="Ebrima" pitchFamily="2" charset="0"/>
                        </a:rPr>
                        <a:t>&lt;</a:t>
                      </a:r>
                      <a:r>
                        <a:rPr lang="en-US" altLang="ko-KR" sz="900" dirty="0" smtClean="0">
                          <a:solidFill>
                            <a:srgbClr val="000000"/>
                          </a:solidFill>
                          <a:latin typeface="Ebrima" pitchFamily="2" charset="0"/>
                          <a:ea typeface="Ebrima" pitchFamily="2" charset="0"/>
                          <a:cs typeface="Ebrima" pitchFamily="2" charset="0"/>
                        </a:rPr>
                        <a:t>Moisture &amp; Rich</a:t>
                      </a:r>
                      <a:r>
                        <a:rPr lang="en-US" altLang="ko-KR" sz="900" dirty="0" smtClean="0">
                          <a:latin typeface="Ebrima" pitchFamily="2" charset="0"/>
                          <a:ea typeface="Ebrima" pitchFamily="2" charset="0"/>
                          <a:cs typeface="Ebrima" pitchFamily="2" charset="0"/>
                        </a:rPr>
                        <a:t>&gt;</a:t>
                      </a:r>
                      <a:endParaRPr lang="en-US" altLang="ko-KR" sz="900" dirty="0" smtClean="0">
                        <a:solidFill>
                          <a:schemeClr val="dk1"/>
                        </a:solidFill>
                        <a:latin typeface="Ebrima" pitchFamily="2" charset="0"/>
                        <a:ea typeface="Ebrima" pitchFamily="2" charset="0"/>
                        <a:cs typeface="Ebrima" pitchFamily="2" charset="0"/>
                      </a:endParaRPr>
                    </a:p>
                  </a:txBody>
                  <a:tcPr marL="91441" marR="91441" anchor="ctr"/>
                </a:tc>
              </a:tr>
              <a:tr h="260158">
                <a:tc vMerge="1">
                  <a:txBody>
                    <a:bodyPr/>
                    <a:lstStyle/>
                    <a:p>
                      <a:pPr latinLnBrk="1"/>
                      <a:endParaRPr lang="ko-KR" altLang="en-US"/>
                    </a:p>
                  </a:txBody>
                  <a:tcPr/>
                </a:tc>
                <a:tc>
                  <a:txBody>
                    <a:bodyPr/>
                    <a:lstStyle/>
                    <a:p>
                      <a:pPr algn="ctr" latinLnBrk="1"/>
                      <a:r>
                        <a:rPr lang="en-US" altLang="ko-KR" sz="1000" b="1" dirty="0" smtClean="0">
                          <a:latin typeface="Ebrima" pitchFamily="2" charset="0"/>
                          <a:ea typeface="Ebrima" pitchFamily="2" charset="0"/>
                          <a:cs typeface="Ebrima" pitchFamily="2" charset="0"/>
                        </a:rPr>
                        <a:t>Concept</a:t>
                      </a:r>
                    </a:p>
                  </a:txBody>
                  <a:tcPr marL="91441" marR="91441" anchor="ctr"/>
                </a:tc>
                <a:tc>
                  <a:txBody>
                    <a:bodyPr/>
                    <a:lstStyle/>
                    <a:p>
                      <a:pPr marL="0" marR="0" indent="0" algn="l" defTabSz="946152" rtl="0" eaLnBrk="1" fontAlgn="auto" latinLnBrk="1" hangingPunct="1">
                        <a:lnSpc>
                          <a:spcPct val="100000"/>
                        </a:lnSpc>
                        <a:spcBef>
                          <a:spcPts val="0"/>
                        </a:spcBef>
                        <a:spcAft>
                          <a:spcPts val="0"/>
                        </a:spcAft>
                        <a:buClrTx/>
                        <a:buSzTx/>
                        <a:buFontTx/>
                        <a:buNone/>
                        <a:tabLst/>
                        <a:defRPr/>
                      </a:pPr>
                      <a:r>
                        <a:rPr lang="en-US" altLang="ko-KR" sz="900" dirty="0" smtClean="0">
                          <a:latin typeface="Ebrima" pitchFamily="2" charset="0"/>
                          <a:ea typeface="Ebrima" pitchFamily="2" charset="0"/>
                          <a:cs typeface="Ebrima" pitchFamily="2" charset="0"/>
                        </a:rPr>
                        <a:t>Gummy</a:t>
                      </a:r>
                      <a:r>
                        <a:rPr lang="en-US" altLang="ko-KR" sz="900" baseline="0" dirty="0" smtClean="0">
                          <a:latin typeface="Ebrima" pitchFamily="2" charset="0"/>
                          <a:ea typeface="Ebrima" pitchFamily="2" charset="0"/>
                          <a:cs typeface="Ebrima" pitchFamily="2" charset="0"/>
                        </a:rPr>
                        <a:t> textured Moisture cleansing foam </a:t>
                      </a:r>
                      <a:endParaRPr lang="ko-KR" altLang="en-US" sz="900" dirty="0" smtClean="0">
                        <a:latin typeface="Ebrima" pitchFamily="2" charset="0"/>
                        <a:cs typeface="Ebrima" pitchFamily="2" charset="0"/>
                      </a:endParaRPr>
                    </a:p>
                  </a:txBody>
                  <a:tcPr marL="91441" marR="91441" anchor="ctr"/>
                </a:tc>
              </a:tr>
              <a:tr h="260158">
                <a:tc vMerge="1">
                  <a:txBody>
                    <a:bodyPr/>
                    <a:lstStyle/>
                    <a:p>
                      <a:pPr latinLnBrk="1"/>
                      <a:endParaRPr lang="ko-KR" altLang="en-US"/>
                    </a:p>
                  </a:txBody>
                  <a:tcPr/>
                </a:tc>
                <a:tc>
                  <a:txBody>
                    <a:bodyPr/>
                    <a:lstStyle/>
                    <a:p>
                      <a:pPr algn="ctr" latinLnBrk="1"/>
                      <a:r>
                        <a:rPr lang="en-US" altLang="ko-KR" sz="1000" b="1" dirty="0" smtClean="0">
                          <a:latin typeface="Ebrima" pitchFamily="2" charset="0"/>
                          <a:ea typeface="Ebrima" pitchFamily="2" charset="0"/>
                          <a:cs typeface="Ebrima" pitchFamily="2" charset="0"/>
                        </a:rPr>
                        <a:t>Target</a:t>
                      </a:r>
                    </a:p>
                  </a:txBody>
                  <a:tcPr marL="91441" marR="91441" anchor="ctr"/>
                </a:tc>
                <a:tc>
                  <a:txBody>
                    <a:bodyPr/>
                    <a:lstStyle/>
                    <a:p>
                      <a:pPr marL="0" indent="0" algn="l" latinLnBrk="1">
                        <a:buFont typeface="Wingdings" pitchFamily="2" charset="2"/>
                        <a:buChar char="§"/>
                      </a:pPr>
                      <a:r>
                        <a:rPr lang="en-US" altLang="ko-KR" sz="800" baseline="0" dirty="0" smtClean="0">
                          <a:latin typeface="Ebrima" pitchFamily="2" charset="0"/>
                          <a:ea typeface="Ebrima" pitchFamily="2" charset="0"/>
                          <a:cs typeface="Ebrima" pitchFamily="2" charset="0"/>
                        </a:rPr>
                        <a:t> </a:t>
                      </a:r>
                      <a:r>
                        <a:rPr lang="en-US" altLang="ko-KR" sz="800" baseline="0" dirty="0" smtClean="0">
                          <a:latin typeface="Ebrima" pitchFamily="2" charset="0"/>
                          <a:ea typeface="Ebrima" pitchFamily="2" charset="0"/>
                          <a:cs typeface="Ebrima" pitchFamily="2" charset="0"/>
                        </a:rPr>
                        <a:t>Ultra Hydrating Cleansing foam </a:t>
                      </a:r>
                      <a:endParaRPr lang="en-US" altLang="ko-KR" sz="800" baseline="0" dirty="0" smtClean="0">
                        <a:latin typeface="Ebrima" pitchFamily="2" charset="0"/>
                        <a:ea typeface="Ebrima" pitchFamily="2" charset="0"/>
                        <a:cs typeface="Ebrima" pitchFamily="2" charset="0"/>
                      </a:endParaRPr>
                    </a:p>
                    <a:p>
                      <a:pPr marL="0" indent="0" algn="l" latinLnBrk="1">
                        <a:buFont typeface="Wingdings" pitchFamily="2" charset="2"/>
                        <a:buChar char="§"/>
                      </a:pPr>
                      <a:r>
                        <a:rPr lang="en-US" altLang="ko-KR" sz="800" baseline="0" dirty="0" smtClean="0">
                          <a:latin typeface="Ebrima" pitchFamily="2" charset="0"/>
                          <a:ea typeface="Ebrima" pitchFamily="2" charset="0"/>
                          <a:cs typeface="Ebrima" pitchFamily="2" charset="0"/>
                        </a:rPr>
                        <a:t> </a:t>
                      </a:r>
                      <a:r>
                        <a:rPr lang="en-US" altLang="ko-KR" sz="800" baseline="0" dirty="0" smtClean="0">
                          <a:latin typeface="Ebrima" pitchFamily="2" charset="0"/>
                          <a:ea typeface="Ebrima" pitchFamily="2" charset="0"/>
                          <a:cs typeface="Ebrima" pitchFamily="2" charset="0"/>
                        </a:rPr>
                        <a:t>Customer looking for a Mild formula </a:t>
                      </a:r>
                      <a:endParaRPr lang="en-US" altLang="ko-KR" sz="800" baseline="0" dirty="0" smtClean="0">
                        <a:latin typeface="Ebrima" pitchFamily="2" charset="0"/>
                        <a:ea typeface="Ebrima" pitchFamily="2" charset="0"/>
                        <a:cs typeface="Ebrima" pitchFamily="2" charset="0"/>
                      </a:endParaRPr>
                    </a:p>
                  </a:txBody>
                  <a:tcPr marL="91441" marR="91441" anchor="ctr"/>
                </a:tc>
              </a:tr>
              <a:tr h="427402">
                <a:tc>
                  <a:txBody>
                    <a:bodyPr/>
                    <a:lstStyle/>
                    <a:p>
                      <a:pPr algn="ctr" latinLnBrk="1"/>
                      <a:r>
                        <a:rPr lang="en-US" altLang="ko-KR" sz="1000" b="1" dirty="0" smtClean="0">
                          <a:latin typeface="Ebrima" pitchFamily="2" charset="0"/>
                          <a:ea typeface="Ebrima" pitchFamily="2" charset="0"/>
                          <a:cs typeface="Ebrima" pitchFamily="2" charset="0"/>
                        </a:rPr>
                        <a:t>Features</a:t>
                      </a:r>
                      <a:endParaRPr lang="ko-KR" altLang="en-US" sz="1000" b="1" dirty="0">
                        <a:latin typeface="Ebrima" pitchFamily="2" charset="0"/>
                        <a:cs typeface="Ebrima" pitchFamily="2" charset="0"/>
                      </a:endParaRPr>
                    </a:p>
                  </a:txBody>
                  <a:tcPr marL="36000" marR="36000" anchor="ctr"/>
                </a:tc>
                <a:tc gridSpan="2">
                  <a:txBody>
                    <a:bodyPr/>
                    <a:lstStyle/>
                    <a:p>
                      <a:pPr algn="l" latinLnBrk="1">
                        <a:buFont typeface="Wingdings" pitchFamily="2" charset="2"/>
                        <a:buChar char="ü"/>
                      </a:pPr>
                      <a:r>
                        <a:rPr lang="ko-KR" altLang="en-US" sz="900" b="1" i="1" baseline="0" dirty="0" smtClean="0">
                          <a:latin typeface="Ebrima" pitchFamily="2" charset="0"/>
                          <a:cs typeface="Ebrima" pitchFamily="2" charset="0"/>
                        </a:rPr>
                        <a:t> </a:t>
                      </a:r>
                      <a:r>
                        <a:rPr lang="en-US" altLang="ko-KR" sz="900" b="1" i="1" baseline="0" dirty="0" smtClean="0">
                          <a:latin typeface="Ebrima" pitchFamily="2" charset="0"/>
                          <a:ea typeface="Ebrima" pitchFamily="2" charset="0"/>
                          <a:cs typeface="Ebrima" pitchFamily="2" charset="0"/>
                        </a:rPr>
                        <a:t>Gummy textured foam forms abundant and dense foam for easy cleansing. </a:t>
                      </a:r>
                      <a:endParaRPr lang="en-US" altLang="ko-KR" sz="900" b="1" i="1" baseline="0" dirty="0" smtClean="0">
                        <a:latin typeface="Ebrima" pitchFamily="2" charset="0"/>
                        <a:ea typeface="Ebrima" pitchFamily="2" charset="0"/>
                        <a:cs typeface="Ebrima" pitchFamily="2" charset="0"/>
                      </a:endParaRPr>
                    </a:p>
                    <a:p>
                      <a:pPr algn="l" latinLnBrk="1">
                        <a:buFont typeface="Wingdings" pitchFamily="2" charset="2"/>
                        <a:buChar char="ü"/>
                      </a:pPr>
                      <a:r>
                        <a:rPr lang="en-US" altLang="ko-KR" sz="900" b="1" i="1" baseline="0" dirty="0" smtClean="0">
                          <a:latin typeface="Ebrima" pitchFamily="2" charset="0"/>
                          <a:ea typeface="Ebrima" pitchFamily="2" charset="0"/>
                          <a:cs typeface="Ebrima" pitchFamily="2" charset="0"/>
                        </a:rPr>
                        <a:t> </a:t>
                      </a:r>
                      <a:r>
                        <a:rPr lang="en-US" altLang="ko-KR" sz="900" b="1" i="1" baseline="0" dirty="0" smtClean="0">
                          <a:latin typeface="Ebrima" pitchFamily="2" charset="0"/>
                          <a:ea typeface="Ebrima" pitchFamily="2" charset="0"/>
                          <a:cs typeface="Ebrima" pitchFamily="2" charset="0"/>
                        </a:rPr>
                        <a:t>No dry after-feel even after cleansing. </a:t>
                      </a:r>
                      <a:endParaRPr lang="en-US" altLang="ko-KR" sz="900" b="1" i="1" baseline="0" dirty="0" smtClean="0">
                        <a:latin typeface="Ebrima" pitchFamily="2" charset="0"/>
                        <a:ea typeface="Ebrima" pitchFamily="2" charset="0"/>
                        <a:cs typeface="Ebrima" pitchFamily="2" charset="0"/>
                      </a:endParaRPr>
                    </a:p>
                  </a:txBody>
                  <a:tcPr marL="91441" marR="91441" anchor="ctr"/>
                </a:tc>
                <a:tc hMerge="1">
                  <a:txBody>
                    <a:bodyPr/>
                    <a:lstStyle/>
                    <a:p>
                      <a:pPr latinLnBrk="1"/>
                      <a:endParaRPr lang="ko-KR" altLang="en-US"/>
                    </a:p>
                  </a:txBody>
                  <a:tcPr/>
                </a:tc>
              </a:tr>
              <a:tr h="427402">
                <a:tc>
                  <a:txBody>
                    <a:bodyPr/>
                    <a:lstStyle/>
                    <a:p>
                      <a:pPr algn="ctr" latinLnBrk="1"/>
                      <a:r>
                        <a:rPr lang="en-US" altLang="ko-KR" sz="1000" b="1" dirty="0" smtClean="0">
                          <a:latin typeface="Ebrima" pitchFamily="2" charset="0"/>
                          <a:ea typeface="Ebrima" pitchFamily="2" charset="0"/>
                          <a:cs typeface="Ebrima" pitchFamily="2" charset="0"/>
                        </a:rPr>
                        <a:t>Sales Talk</a:t>
                      </a:r>
                    </a:p>
                  </a:txBody>
                  <a:tcPr marL="36000" marR="36000" anchor="ctr"/>
                </a:tc>
                <a:tc gridSpan="2">
                  <a:txBody>
                    <a:bodyPr/>
                    <a:lstStyle/>
                    <a:p>
                      <a:pPr algn="l" latinLnBrk="1">
                        <a:buFont typeface="Wingdings" pitchFamily="2" charset="2"/>
                        <a:buNone/>
                      </a:pPr>
                      <a:r>
                        <a:rPr lang="en-US" altLang="ko-KR" sz="800" baseline="0" dirty="0" smtClean="0">
                          <a:solidFill>
                            <a:srgbClr val="C00000"/>
                          </a:solidFill>
                          <a:latin typeface="Ebrima" pitchFamily="2" charset="0"/>
                          <a:ea typeface="Ebrima" pitchFamily="2" charset="0"/>
                          <a:cs typeface="Ebrima" pitchFamily="2" charset="0"/>
                        </a:rPr>
                        <a:t>Your skin always feel tight after the cleansing? Try our new Marseille Olive Cleansing Foam.  Its tiny particle size goes deeper into the skin and takes out all the dirt and makeup residue. It contains Special hydrating agents as well as the extra version olive oil , leaving skin soft and comfortable after washing. </a:t>
                      </a:r>
                      <a:endParaRPr lang="en-US" altLang="ko-KR" sz="800" baseline="0" dirty="0" smtClean="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txBody>
                  <a:tcPr marL="91441" marR="91441" anchor="ctr"/>
                </a:tc>
                <a:tc hMerge="1">
                  <a:txBody>
                    <a:bodyPr/>
                    <a:lstStyle/>
                    <a:p>
                      <a:pPr latinLnBrk="1"/>
                      <a:endParaRPr lang="ko-KR" altLang="en-US"/>
                    </a:p>
                  </a:txBody>
                  <a:tcPr/>
                </a:tc>
              </a:tr>
            </a:tbl>
          </a:graphicData>
        </a:graphic>
      </p:graphicFrame>
      <p:pic>
        <p:nvPicPr>
          <p:cNvPr id="21" name="Picture 2"/>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3347" t="1413" r="24659" b="-1413"/>
          <a:stretch/>
        </p:blipFill>
        <p:spPr bwMode="auto">
          <a:xfrm>
            <a:off x="5076056" y="4614884"/>
            <a:ext cx="288032" cy="77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30" t="5501" r="47671" b="8477"/>
          <a:stretch/>
        </p:blipFill>
        <p:spPr bwMode="auto">
          <a:xfrm>
            <a:off x="755576" y="3717032"/>
            <a:ext cx="294207" cy="69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391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5198</TotalTime>
  <Words>1071</Words>
  <Application>Microsoft Office PowerPoint</Application>
  <PresentationFormat>화면 슬라이드 쇼(4:3)</PresentationFormat>
  <Paragraphs>177</Paragraphs>
  <Slides>2</Slides>
  <Notes>2</Notes>
  <HiddenSlides>0</HiddenSlides>
  <MMClips>0</MMClips>
  <ScaleCrop>false</ScaleCrop>
  <HeadingPairs>
    <vt:vector size="4" baseType="variant">
      <vt:variant>
        <vt:lpstr>테마</vt:lpstr>
      </vt:variant>
      <vt:variant>
        <vt:i4>1</vt:i4>
      </vt:variant>
      <vt:variant>
        <vt:lpstr>슬라이드 제목</vt:lpstr>
      </vt:variant>
      <vt:variant>
        <vt:i4>2</vt:i4>
      </vt:variant>
    </vt:vector>
  </HeadingPairs>
  <TitlesOfParts>
    <vt:vector size="3" baseType="lpstr">
      <vt:lpstr>Office 테마</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이소연</dc:creator>
  <cp:lastModifiedBy>karin</cp:lastModifiedBy>
  <cp:revision>364</cp:revision>
  <cp:lastPrinted>2014-02-27T08:14:29Z</cp:lastPrinted>
  <dcterms:created xsi:type="dcterms:W3CDTF">2014-01-21T05:29:29Z</dcterms:created>
  <dcterms:modified xsi:type="dcterms:W3CDTF">2015-02-03T21:11:31Z</dcterms:modified>
</cp:coreProperties>
</file>